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9" r:id="rId2"/>
    <p:sldId id="392" r:id="rId3"/>
    <p:sldId id="370" r:id="rId4"/>
    <p:sldId id="371" r:id="rId5"/>
    <p:sldId id="318" r:id="rId6"/>
    <p:sldId id="323" r:id="rId7"/>
    <p:sldId id="324" r:id="rId8"/>
    <p:sldId id="329" r:id="rId9"/>
    <p:sldId id="326" r:id="rId10"/>
    <p:sldId id="328" r:id="rId11"/>
    <p:sldId id="330" r:id="rId12"/>
    <p:sldId id="331" r:id="rId13"/>
    <p:sldId id="332" r:id="rId14"/>
    <p:sldId id="334" r:id="rId15"/>
    <p:sldId id="335" r:id="rId16"/>
    <p:sldId id="336" r:id="rId17"/>
    <p:sldId id="337" r:id="rId18"/>
    <p:sldId id="319" r:id="rId19"/>
    <p:sldId id="342" r:id="rId20"/>
    <p:sldId id="343" r:id="rId21"/>
    <p:sldId id="344" r:id="rId22"/>
    <p:sldId id="346" r:id="rId23"/>
    <p:sldId id="348" r:id="rId24"/>
    <p:sldId id="345" r:id="rId25"/>
    <p:sldId id="349" r:id="rId26"/>
    <p:sldId id="350" r:id="rId27"/>
    <p:sldId id="351" r:id="rId28"/>
    <p:sldId id="338" r:id="rId29"/>
    <p:sldId id="339" r:id="rId30"/>
    <p:sldId id="352" r:id="rId31"/>
    <p:sldId id="354" r:id="rId32"/>
    <p:sldId id="356" r:id="rId33"/>
    <p:sldId id="353" r:id="rId34"/>
    <p:sldId id="355" r:id="rId35"/>
    <p:sldId id="357" r:id="rId36"/>
    <p:sldId id="362" r:id="rId37"/>
    <p:sldId id="363" r:id="rId38"/>
    <p:sldId id="359" r:id="rId39"/>
    <p:sldId id="364" r:id="rId40"/>
    <p:sldId id="368" r:id="rId41"/>
    <p:sldId id="360" r:id="rId42"/>
    <p:sldId id="365" r:id="rId43"/>
    <p:sldId id="369" r:id="rId44"/>
    <p:sldId id="361" r:id="rId45"/>
    <p:sldId id="372" r:id="rId46"/>
    <p:sldId id="373" r:id="rId47"/>
    <p:sldId id="374" r:id="rId48"/>
    <p:sldId id="375" r:id="rId49"/>
    <p:sldId id="376" r:id="rId50"/>
    <p:sldId id="379" r:id="rId51"/>
    <p:sldId id="377" r:id="rId52"/>
    <p:sldId id="381" r:id="rId53"/>
    <p:sldId id="382" r:id="rId54"/>
    <p:sldId id="383" r:id="rId55"/>
    <p:sldId id="385" r:id="rId56"/>
    <p:sldId id="384" r:id="rId57"/>
    <p:sldId id="388" r:id="rId58"/>
    <p:sldId id="387" r:id="rId59"/>
    <p:sldId id="389" r:id="rId60"/>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E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4" autoAdjust="0"/>
    <p:restoredTop sz="75303" autoAdjust="0"/>
  </p:normalViewPr>
  <p:slideViewPr>
    <p:cSldViewPr snapToGrid="0">
      <p:cViewPr varScale="1">
        <p:scale>
          <a:sx n="91" d="100"/>
          <a:sy n="91" d="100"/>
        </p:scale>
        <p:origin x="1170" y="9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2019/9/25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i="0" dirty="0" smtClean="0">
                    <a:latin typeface="Cambria Math" panose="02040503050406030204" pitchFamily="18" charset="0"/>
                  </a:rPr>
                  <a:t>多少こんがらがりそうではある。</a:t>
                </a:r>
                <a:endParaRPr lang="en-US" altLang="ja-JP" sz="1200" i="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smtClean="0">
                    <a:latin typeface="Cambria Math" panose="02040503050406030204" pitchFamily="18" charset="0"/>
                  </a:rPr>
                  <a:t>+ </a:t>
                </a:r>
                <a:r>
                  <a:rPr lang="ja-JP" altLang="en-US" sz="1200" i="0" dirty="0" smtClean="0">
                    <a:latin typeface="Cambria Math" panose="02040503050406030204" pitchFamily="18" charset="0"/>
                  </a:rPr>
                  <a:t>横軸</a:t>
                </a:r>
                <a:r>
                  <a:rPr lang="en-US" altLang="ja-JP" sz="1200" i="0" dirty="0" smtClean="0">
                    <a:latin typeface="Cambria Math" panose="02040503050406030204" pitchFamily="18" charset="0"/>
                  </a:rPr>
                  <a:t>t</a:t>
                </a:r>
                <a:r>
                  <a:rPr lang="ja-JP" altLang="en-US" sz="1200" i="0" dirty="0" smtClean="0">
                    <a:latin typeface="Cambria Math" panose="02040503050406030204" pitchFamily="18" charset="0"/>
                  </a:rPr>
                  <a:t>のグラフを書く</a:t>
                </a:r>
                <a:endParaRPr lang="en-US" altLang="ja-JP" sz="1200" i="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smtClean="0">
                    <a:latin typeface="Cambria Math" panose="02040503050406030204" pitchFamily="18" charset="0"/>
                  </a:rPr>
                  <a:t>+ f(t)</a:t>
                </a:r>
                <a:r>
                  <a:rPr lang="ja-JP" altLang="en-US" sz="1200" i="0" dirty="0" smtClean="0">
                    <a:latin typeface="Cambria Math" panose="02040503050406030204" pitchFamily="18" charset="0"/>
                  </a:rPr>
                  <a:t>を書く</a:t>
                </a:r>
                <a:endParaRPr lang="en-US" altLang="ja-JP" sz="1200" i="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dirty="0" smtClean="0">
                    <a:latin typeface="Cambria Math" panose="02040503050406030204" pitchFamily="18" charset="0"/>
                  </a:rPr>
                  <a:t>+ g(x-t)</a:t>
                </a:r>
                <a:r>
                  <a:rPr lang="ja-JP" altLang="en-US" sz="1200" i="0" dirty="0" smtClean="0">
                    <a:latin typeface="Cambria Math" panose="02040503050406030204" pitchFamily="18" charset="0"/>
                  </a:rPr>
                  <a:t>を書く</a:t>
                </a:r>
                <a:endParaRPr lang="en-US" altLang="ja-JP" sz="1200" i="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i="0" baseline="0" dirty="0" smtClean="0">
                    <a:latin typeface="Cambria Math" panose="02040503050406030204" pitchFamily="18" charset="0"/>
                  </a:rPr>
                  <a:t>  </a:t>
                </a:r>
                <a14:m>
                  <m:oMath xmlns:m="http://schemas.openxmlformats.org/officeDocument/2006/math">
                    <m:r>
                      <m:rPr>
                        <m:sty m:val="p"/>
                      </m:rPr>
                      <a:rPr lang="en-US" altLang="ja-JP" sz="1200" i="0" smtClean="0">
                        <a:latin typeface="Cambria Math" panose="02040503050406030204" pitchFamily="18" charset="0"/>
                      </a:rPr>
                      <m:t>g</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oMath>
                </a14:m>
                <a:r>
                  <a:rPr lang="ja-JP" altLang="en-US" sz="1200" b="0" i="1" dirty="0" smtClean="0">
                    <a:latin typeface="Cambria Math" panose="02040503050406030204" pitchFamily="18" charset="0"/>
                  </a:rPr>
                  <a:t>がゼロで無い値を持つ定義域は</a:t>
                </a: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  -0.5</a:t>
                </a:r>
                <a:r>
                  <a:rPr lang="en-US" altLang="ja-JP" sz="1200" b="0" i="1" baseline="0" dirty="0" smtClean="0">
                    <a:latin typeface="Cambria Math" panose="02040503050406030204" pitchFamily="18" charset="0"/>
                  </a:rPr>
                  <a:t> &lt;= t-x &lt;= 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  x-0.5</a:t>
                </a:r>
                <a:r>
                  <a:rPr lang="en-US" altLang="ja-JP" sz="1200" b="0" i="1" baseline="0" dirty="0" smtClean="0">
                    <a:latin typeface="Cambria Math" panose="02040503050406030204" pitchFamily="18" charset="0"/>
                  </a:rPr>
                  <a:t> &lt;= t &lt;= x+0.5</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baseline="0" dirty="0" smtClean="0">
                    <a:latin typeface="Cambria Math" panose="02040503050406030204" pitchFamily="18" charset="0"/>
                  </a:rPr>
                  <a:t>+ </a:t>
                </a:r>
                <a:r>
                  <a:rPr lang="ja-JP" altLang="en-US" sz="1200" b="0" i="1" baseline="0" dirty="0" smtClean="0">
                    <a:latin typeface="Cambria Math" panose="02040503050406030204" pitchFamily="18" charset="0"/>
                  </a:rPr>
                  <a:t>この図示があれば，たぶん計算は大丈夫そう</a:t>
                </a:r>
                <a:endParaRPr lang="en-US" altLang="ja-JP" sz="1200" b="0" i="1" baseline="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baseline="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50086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𝑑𝐺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num>
                        <m:den>
                          <m:r>
                            <a:rPr kumimoji="1" lang="en-US" altLang="ja-JP" sz="1200" i="1" kern="1200">
                              <a:solidFill>
                                <a:schemeClr val="tx1"/>
                              </a:solidFill>
                              <a:effectLst/>
                              <a:latin typeface="Cambria Math" panose="02040503050406030204" pitchFamily="18" charset="0"/>
                              <a:ea typeface="+mn-ea"/>
                              <a:cs typeface="+mn-cs"/>
                            </a:rPr>
                            <m:t>𝑑</m:t>
                          </m:r>
                          <m:r>
                            <a:rPr kumimoji="1" lang="en-US" altLang="ja-JP" sz="1200" i="1" kern="1200">
                              <a:solidFill>
                                <a:schemeClr val="tx1"/>
                              </a:solidFill>
                              <a:effectLst/>
                              <a:latin typeface="Cambria Math" panose="02040503050406030204" pitchFamily="18" charset="0"/>
                              <a:ea typeface="+mn-ea"/>
                              <a:cs typeface="+mn-cs"/>
                            </a:rPr>
                            <m:t>𝜔</m:t>
                          </m:r>
                        </m:den>
                      </m:f>
                      <m:r>
                        <a:rPr kumimoji="1" lang="ja-JP"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𝜎</m:t>
                          </m:r>
                        </m:e>
                        <m:sup>
                          <m:r>
                            <a:rPr kumimoji="1" lang="en-US" altLang="ja-JP" sz="1200" i="1" kern="1200">
                              <a:solidFill>
                                <a:schemeClr val="tx1"/>
                              </a:solidFill>
                              <a:effectLst/>
                              <a:latin typeface="Cambria Math" panose="02040503050406030204" pitchFamily="18" charset="0"/>
                              <a:ea typeface="+mn-ea"/>
                              <a:cs typeface="+mn-cs"/>
                            </a:rPr>
                            <m:t>2</m:t>
                          </m:r>
                        </m:sup>
                      </m:sSup>
                      <m:r>
                        <a:rPr kumimoji="1" lang="en-US" altLang="ja-JP" sz="1200" i="1" kern="1200">
                          <a:solidFill>
                            <a:schemeClr val="tx1"/>
                          </a:solidFill>
                          <a:effectLst/>
                          <a:latin typeface="Cambria Math" panose="02040503050406030204" pitchFamily="18" charset="0"/>
                          <a:ea typeface="+mn-ea"/>
                          <a:cs typeface="+mn-cs"/>
                        </a:rPr>
                        <m:t>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oMath>
                  </m:oMathPara>
                </a14:m>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4079447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𝑑𝐺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num>
                        <m:den>
                          <m:r>
                            <a:rPr kumimoji="1" lang="en-US" altLang="ja-JP" sz="1200" i="1" kern="1200">
                              <a:solidFill>
                                <a:schemeClr val="tx1"/>
                              </a:solidFill>
                              <a:effectLst/>
                              <a:latin typeface="Cambria Math" panose="02040503050406030204" pitchFamily="18" charset="0"/>
                              <a:ea typeface="+mn-ea"/>
                              <a:cs typeface="+mn-cs"/>
                            </a:rPr>
                            <m:t>𝑑</m:t>
                          </m:r>
                          <m:r>
                            <a:rPr kumimoji="1" lang="en-US" altLang="ja-JP" sz="1200" i="1" kern="1200">
                              <a:solidFill>
                                <a:schemeClr val="tx1"/>
                              </a:solidFill>
                              <a:effectLst/>
                              <a:latin typeface="Cambria Math" panose="02040503050406030204" pitchFamily="18" charset="0"/>
                              <a:ea typeface="+mn-ea"/>
                              <a:cs typeface="+mn-cs"/>
                            </a:rPr>
                            <m:t>𝜔</m:t>
                          </m:r>
                        </m:den>
                      </m:f>
                      <m:r>
                        <a:rPr kumimoji="1" lang="ja-JP"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𝜎</m:t>
                          </m:r>
                        </m:e>
                        <m:sup>
                          <m:r>
                            <a:rPr kumimoji="1" lang="en-US" altLang="ja-JP" sz="1200" i="1" kern="1200">
                              <a:solidFill>
                                <a:schemeClr val="tx1"/>
                              </a:solidFill>
                              <a:effectLst/>
                              <a:latin typeface="Cambria Math" panose="02040503050406030204" pitchFamily="18" charset="0"/>
                              <a:ea typeface="+mn-ea"/>
                              <a:cs typeface="+mn-cs"/>
                            </a:rPr>
                            <m:t>2</m:t>
                          </m:r>
                        </m:sup>
                      </m:sSup>
                      <m:r>
                        <a:rPr kumimoji="1" lang="en-US" altLang="ja-JP" sz="1200" i="1" kern="1200">
                          <a:solidFill>
                            <a:schemeClr val="tx1"/>
                          </a:solidFill>
                          <a:effectLst/>
                          <a:latin typeface="Cambria Math" panose="02040503050406030204" pitchFamily="18" charset="0"/>
                          <a:ea typeface="+mn-ea"/>
                          <a:cs typeface="+mn-cs"/>
                        </a:rPr>
                        <m:t>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oMath>
                  </m:oMathPara>
                </a14:m>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3204669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複素数列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𝑓</m:t>
                        </m:r>
                      </m:e>
                      <m:sub>
                        <m:r>
                          <a:rPr lang="en-US" altLang="ja-JP" sz="1200" i="1">
                            <a:latin typeface="Cambria Math"/>
                          </a:rPr>
                          <m:t>𝑙</m:t>
                        </m:r>
                      </m:sub>
                    </m:sSub>
                    <m:d>
                      <m:dPr>
                        <m:ctrlPr>
                          <a:rPr lang="en-US" altLang="ja-JP" sz="1200" i="1">
                            <a:latin typeface="Cambria Math" panose="02040503050406030204" pitchFamily="18" charset="0"/>
                          </a:rPr>
                        </m:ctrlPr>
                      </m:dPr>
                      <m:e>
                        <m:r>
                          <a:rPr lang="en-US" altLang="ja-JP" sz="1200" i="1">
                            <a:latin typeface="Cambria Math"/>
                          </a:rPr>
                          <m:t>𝑙</m:t>
                        </m:r>
                        <m:r>
                          <a:rPr lang="en-US" altLang="ja-JP" sz="1200" i="1">
                            <a:latin typeface="Cambria Math"/>
                          </a:rPr>
                          <m:t>=0,…,</m:t>
                        </m:r>
                        <m:r>
                          <a:rPr lang="en-US" altLang="ja-JP" sz="1200" i="1">
                            <a:latin typeface="Cambria Math"/>
                          </a:rPr>
                          <m:t>𝑁</m:t>
                        </m:r>
                        <m:r>
                          <a:rPr lang="en-US" altLang="ja-JP" sz="1200" i="1">
                            <a:latin typeface="Cambria Math"/>
                          </a:rPr>
                          <m:t>−1</m:t>
                        </m:r>
                      </m:e>
                    </m:d>
                  </m:oMath>
                </a14:m>
                <a:r>
                  <a:rPr lang="ja-JP" altLang="en-US" sz="1200" dirty="0" smtClean="0"/>
                  <a:t>を、</a:t>
                </a:r>
                <a:r>
                  <a:rPr lang="ja-JP" altLang="en-US" sz="1200" dirty="0"/>
                  <a:t>複素数列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𝐹</m:t>
                        </m:r>
                      </m:e>
                      <m:sub>
                        <m:r>
                          <a:rPr lang="en-US" altLang="ja-JP" sz="1200" i="1">
                            <a:latin typeface="Cambria Math"/>
                          </a:rPr>
                          <m:t>𝑘</m:t>
                        </m:r>
                      </m:sub>
                    </m:sSub>
                    <m:d>
                      <m:dPr>
                        <m:ctrlPr>
                          <a:rPr lang="en-US" altLang="ja-JP" sz="1200" i="1">
                            <a:latin typeface="Cambria Math" panose="02040503050406030204" pitchFamily="18" charset="0"/>
                          </a:rPr>
                        </m:ctrlPr>
                      </m:dPr>
                      <m:e>
                        <m:r>
                          <a:rPr lang="en-US" altLang="ja-JP" sz="1200" b="0" i="1" smtClean="0">
                            <a:latin typeface="Cambria Math" panose="02040503050406030204" pitchFamily="18" charset="0"/>
                          </a:rPr>
                          <m:t>𝑘</m:t>
                        </m:r>
                        <m:r>
                          <a:rPr lang="en-US" altLang="ja-JP" sz="1200" i="1">
                            <a:latin typeface="Cambria Math"/>
                          </a:rPr>
                          <m:t>=0,…,</m:t>
                        </m:r>
                        <m:r>
                          <a:rPr lang="en-US" altLang="ja-JP" sz="1200" i="1">
                            <a:latin typeface="Cambria Math"/>
                          </a:rPr>
                          <m:t>𝑁</m:t>
                        </m:r>
                        <m:r>
                          <a:rPr lang="en-US" altLang="ja-JP" sz="1200" i="1">
                            <a:latin typeface="Cambria Math"/>
                          </a:rPr>
                          <m:t>−1</m:t>
                        </m:r>
                      </m:e>
                    </m:d>
                  </m:oMath>
                </a14:m>
                <a:r>
                  <a:rPr lang="ja-JP" altLang="en-US" sz="1200" dirty="0" smtClean="0"/>
                  <a:t>に変換する</a:t>
                </a:r>
                <a:r>
                  <a:rPr lang="ja-JP" altLang="en-US" sz="1050" dirty="0" smtClean="0"/>
                  <a:t>（</a:t>
                </a:r>
                <a14:m>
                  <m:oMath xmlns:m="http://schemas.openxmlformats.org/officeDocument/2006/math">
                    <m:sSub>
                      <m:sSubPr>
                        <m:ctrlPr>
                          <a:rPr lang="en-US" altLang="ja-JP" sz="1050" i="1">
                            <a:latin typeface="Cambria Math" panose="02040503050406030204" pitchFamily="18" charset="0"/>
                          </a:rPr>
                        </m:ctrlPr>
                      </m:sSubPr>
                      <m:e>
                        <m:r>
                          <a:rPr lang="en-US" altLang="ja-JP" sz="1050" i="1">
                            <a:latin typeface="Cambria Math"/>
                          </a:rPr>
                          <m:t>𝑓</m:t>
                        </m:r>
                      </m:e>
                      <m:sub>
                        <m:r>
                          <a:rPr lang="en-US" altLang="ja-JP" sz="1050" i="1">
                            <a:latin typeface="Cambria Math"/>
                          </a:rPr>
                          <m:t>𝑙</m:t>
                        </m:r>
                      </m:sub>
                    </m:sSub>
                  </m:oMath>
                </a14:m>
                <a:r>
                  <a:rPr lang="ja-JP" altLang="en-US" sz="1050" dirty="0" smtClean="0"/>
                  <a:t>は実数列のことが多い）</a:t>
                </a:r>
                <a:r>
                  <a:rPr lang="en-US" altLang="ja-JP" sz="1050" dirty="0" smtClean="0"/>
                  <a:t> </a:t>
                </a:r>
                <a:endParaRPr lang="en-US" altLang="ja-JP" sz="1200" dirty="0" smtClean="0"/>
              </a:p>
              <a:p>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𝐹</m:t>
                        </m:r>
                      </m:e>
                      <m:sub>
                        <m:r>
                          <a:rPr lang="en-US" altLang="ja-JP" sz="1200" i="1">
                            <a:latin typeface="Cambria Math"/>
                          </a:rPr>
                          <m:t>𝑘</m:t>
                        </m:r>
                      </m:sub>
                    </m:sSub>
                  </m:oMath>
                </a14:m>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14:m>
                  <m:oMath xmlns:m="http://schemas.openxmlformats.org/officeDocument/2006/math">
                    <m:sSup>
                      <m:sSupPr>
                        <m:ctrlPr>
                          <a:rPr lang="en-US" altLang="ja-JP" sz="1200" i="1">
                            <a:latin typeface="Cambria Math" panose="02040503050406030204" pitchFamily="18" charset="0"/>
                          </a:rPr>
                        </m:ctrlPr>
                      </m:sSupPr>
                      <m:e>
                        <m:r>
                          <a:rPr lang="en-US" altLang="ja-JP" sz="1200" i="1">
                            <a:latin typeface="Cambria Math"/>
                          </a:rPr>
                          <m:t>𝑒</m:t>
                        </m:r>
                      </m:e>
                      <m:sup>
                        <m:f>
                          <m:fPr>
                            <m:ctrlPr>
                              <a:rPr lang="en-US" altLang="ja-JP" sz="1200" i="1">
                                <a:latin typeface="Cambria Math" panose="02040503050406030204" pitchFamily="18" charset="0"/>
                              </a:rPr>
                            </m:ctrlPr>
                          </m:fPr>
                          <m:num>
                            <m:r>
                              <a:rPr lang="en-US" altLang="ja-JP" sz="1200" i="1">
                                <a:latin typeface="Cambria Math"/>
                              </a:rPr>
                              <m:t>𝑖</m:t>
                            </m:r>
                            <m:r>
                              <a:rPr lang="en-US" altLang="ja-JP" sz="1200" i="1">
                                <a:latin typeface="Cambria Math"/>
                              </a:rPr>
                              <m:t>2</m:t>
                            </m:r>
                            <m:r>
                              <a:rPr lang="en-US" altLang="ja-JP" sz="1200" i="1">
                                <a:latin typeface="Cambria Math"/>
                              </a:rPr>
                              <m:t>𝜋</m:t>
                            </m:r>
                          </m:num>
                          <m:den>
                            <m:r>
                              <a:rPr lang="en-US" altLang="ja-JP" sz="1200" i="1">
                                <a:latin typeface="Cambria Math"/>
                              </a:rPr>
                              <m:t>𝑁</m:t>
                            </m:r>
                          </m:den>
                        </m:f>
                        <m:r>
                          <a:rPr lang="en-US" altLang="ja-JP" sz="1200" i="1">
                            <a:latin typeface="Cambria Math"/>
                          </a:rPr>
                          <m:t>𝑘𝑙</m:t>
                        </m:r>
                      </m:sup>
                    </m:sSup>
                  </m:oMath>
                </a14:m>
                <a:r>
                  <a:rPr kumimoji="1" lang="ja-JP" altLang="en-US" sz="1200" dirty="0" smtClean="0"/>
                  <a:t>の，大きさと偏角を表す</a:t>
                </a:r>
                <a:endParaRPr kumimoji="1" lang="en-US" altLang="ja-JP" sz="1200" dirty="0" smtClean="0"/>
              </a:p>
              <a:p>
                <a:endParaRPr kumimoji="1" lang="en-US" altLang="ja-JP" sz="1200" dirty="0" smtClean="0"/>
              </a:p>
              <a:p>
                <a:r>
                  <a:rPr kumimoji="1" lang="ja-JP" altLang="en-US" sz="1200" dirty="0" smtClean="0"/>
                  <a:t>半分より右に行くと逆に低周波になる </a:t>
                </a:r>
                <a:r>
                  <a:rPr kumimoji="1" lang="en-US" altLang="ja-JP" sz="1200" dirty="0" smtClean="0">
                    <a:sym typeface="Wingdings" panose="05000000000000000000" pitchFamily="2" charset="2"/>
                  </a:rPr>
                  <a:t></a:t>
                </a:r>
              </a:p>
              <a:p>
                <a:r>
                  <a:rPr kumimoji="1" lang="en-US" altLang="ja-JP" sz="1200" dirty="0" smtClean="0">
                    <a:sym typeface="Wingdings" panose="05000000000000000000" pitchFamily="2" charset="2"/>
                  </a:rPr>
                  <a:t>『</a:t>
                </a:r>
                <a:r>
                  <a:rPr kumimoji="1" lang="ja-JP" altLang="en-US" sz="1200" dirty="0" smtClean="0">
                    <a:sym typeface="Wingdings" panose="05000000000000000000" pitchFamily="2" charset="2"/>
                  </a:rPr>
                  <a:t>一回あたり動く角度が大きくなると，それは小さい角度で逆方向に回っていると思えるから</a:t>
                </a:r>
                <a:r>
                  <a:rPr kumimoji="1" lang="en-US" altLang="ja-JP" sz="1200" dirty="0" smtClean="0">
                    <a:sym typeface="Wingdings" panose="05000000000000000000" pitchFamily="2" charset="2"/>
                  </a:rPr>
                  <a:t>』</a:t>
                </a:r>
              </a:p>
              <a:p>
                <a:r>
                  <a:rPr kumimoji="1" lang="ja-JP" altLang="en-US" sz="1200" dirty="0" smtClean="0">
                    <a:sym typeface="Wingdings" panose="05000000000000000000" pitchFamily="2" charset="2"/>
                  </a:rPr>
                  <a:t>という説明が分かりやすいかも</a:t>
                </a:r>
                <a:endParaRPr kumimoji="1" lang="en-US" altLang="ja-JP" sz="1200" dirty="0" smtClean="0">
                  <a:sym typeface="Wingdings" panose="05000000000000000000" pitchFamily="2" charset="2"/>
                </a:endParaRPr>
              </a:p>
              <a:p>
                <a:endParaRPr kumimoji="1" lang="en-US" altLang="ja-JP" sz="1200" dirty="0" smtClean="0">
                  <a:sym typeface="Wingdings" panose="05000000000000000000" pitchFamily="2" charset="2"/>
                </a:endParaRPr>
              </a:p>
              <a:p>
                <a:endParaRPr kumimoji="1" lang="ja-JP" altLang="en-US" sz="12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1835011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88187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409071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4292261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40343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665612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3953468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270308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52770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53</a:t>
            </a:fld>
            <a:endParaRPr kumimoji="1" lang="ja-JP" altLang="en-US"/>
          </a:p>
        </p:txBody>
      </p:sp>
    </p:spTree>
    <p:extLst>
      <p:ext uri="{BB962C8B-B14F-4D97-AF65-F5344CB8AC3E}">
        <p14:creationId xmlns:p14="http://schemas.microsoft.com/office/powerpoint/2010/main" val="3840154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altLang="ja-JP" sz="12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12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12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12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12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12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arg min┬𝑀</a:t>
                </a: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𝑢▒</a:t>
                </a:r>
                <a:r>
                  <a:rPr lang="en-US" altLang="ja-JP" sz="1200" b="0" i="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_𝑣▒(𝐹(</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𝑢,𝑣)</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−𝑀(𝑢,𝑣)𝐺(𝑢,𝑣)) </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55</a:t>
            </a:fld>
            <a:endParaRPr kumimoji="1" lang="ja-JP" altLang="en-US"/>
          </a:p>
        </p:txBody>
      </p:sp>
    </p:spTree>
    <p:extLst>
      <p:ext uri="{BB962C8B-B14F-4D97-AF65-F5344CB8AC3E}">
        <p14:creationId xmlns:p14="http://schemas.microsoft.com/office/powerpoint/2010/main" val="2731272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56</a:t>
            </a:fld>
            <a:endParaRPr kumimoji="1" lang="ja-JP" altLang="en-US"/>
          </a:p>
        </p:txBody>
      </p:sp>
    </p:spTree>
    <p:extLst>
      <p:ext uri="{BB962C8B-B14F-4D97-AF65-F5344CB8AC3E}">
        <p14:creationId xmlns:p14="http://schemas.microsoft.com/office/powerpoint/2010/main" val="48589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ja-JP" sz="1200" i="0" smtClean="0">
                        <a:latin typeface="Cambria Math" panose="02040503050406030204" pitchFamily="18" charset="0"/>
                      </a:rPr>
                      <m:t>g</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ja-JP" altLang="en-US" sz="1200" b="0" i="1" smtClean="0">
                        <a:latin typeface="Cambria Math" panose="02040503050406030204" pitchFamily="18" charset="0"/>
                      </a:rPr>
                      <m:t>が</m:t>
                    </m:r>
                  </m:oMath>
                </a14:m>
                <a:r>
                  <a:rPr lang="ja-JP" altLang="en-US" sz="1200" b="0" i="1" dirty="0" smtClean="0">
                    <a:latin typeface="Cambria Math" panose="02040503050406030204" pitchFamily="18" charset="0"/>
                  </a:rPr>
                  <a:t>ゼロでない定義域は</a:t>
                </a:r>
                <a:r>
                  <a:rPr lang="ja-JP" altLang="en-US" sz="1200" b="0" i="1" dirty="0" err="1" smtClean="0">
                    <a:latin typeface="Cambria Math" panose="02040503050406030204" pitchFamily="18" charset="0"/>
                  </a:rPr>
                  <a:t>、、</a:t>
                </a: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0&lt;=x-t&lt;=1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x-1 &lt;= t &lt;= x</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02932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784583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275632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407238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21218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000" i="1" dirty="0" smtClean="0">
                    <a:latin typeface="Cambria Math" panose="02040503050406030204" pitchFamily="18" charset="0"/>
                  </a:rPr>
                  <a:t>つまり関数を周波数の異なる</a:t>
                </a:r>
                <a:r>
                  <a:rPr lang="en-US" altLang="ja-JP" sz="1000" i="1" dirty="0" smtClean="0">
                    <a:latin typeface="Cambria Math" panose="02040503050406030204" pitchFamily="18" charset="0"/>
                  </a:rPr>
                  <a:t>sin </a:t>
                </a:r>
                <a:r>
                  <a:rPr lang="ja-JP" altLang="en-US" sz="1000" i="1" dirty="0" smtClean="0">
                    <a:latin typeface="Cambria Math" panose="02040503050406030204" pitchFamily="18" charset="0"/>
                  </a:rPr>
                  <a:t>と </a:t>
                </a:r>
                <a:r>
                  <a:rPr lang="en-US" altLang="ja-JP" sz="1000" i="1" dirty="0" smtClean="0">
                    <a:latin typeface="Cambria Math" panose="02040503050406030204" pitchFamily="18" charset="0"/>
                  </a:rPr>
                  <a:t>cos</a:t>
                </a:r>
                <a:r>
                  <a:rPr lang="ja-JP" altLang="en-US" sz="1000" i="1" dirty="0" smtClean="0">
                    <a:latin typeface="Cambria Math" panose="02040503050406030204" pitchFamily="18" charset="0"/>
                  </a:rPr>
                  <a:t>の和で表現するよ、ってこと</a:t>
                </a:r>
                <a:endParaRPr lang="pt-BR" altLang="ja-JP" sz="10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sz="1000" i="1" smtClean="0">
                              <a:latin typeface="Cambria Math" panose="02040503050406030204" pitchFamily="18" charset="0"/>
                            </a:rPr>
                          </m:ctrlPr>
                        </m:sSubPr>
                        <m:e>
                          <m:r>
                            <a:rPr lang="pt-BR" altLang="ja-JP" sz="1000" i="1">
                              <a:latin typeface="Cambria Math" panose="02040503050406030204" pitchFamily="18" charset="0"/>
                            </a:rPr>
                            <m:t>𝑎</m:t>
                          </m:r>
                        </m:e>
                        <m:sub>
                          <m:r>
                            <a:rPr lang="en-US" altLang="ja-JP" sz="1000" b="0" i="1" smtClean="0">
                              <a:latin typeface="Cambria Math" panose="02040503050406030204" pitchFamily="18" charset="0"/>
                            </a:rPr>
                            <m:t>1</m:t>
                          </m:r>
                        </m:sub>
                      </m:sSub>
                      <m:func>
                        <m:funcPr>
                          <m:ctrlPr>
                            <a:rPr lang="pt-BR" altLang="ja-JP" sz="1000" i="1">
                              <a:latin typeface="Cambria Math" panose="02040503050406030204" pitchFamily="18" charset="0"/>
                            </a:rPr>
                          </m:ctrlPr>
                        </m:funcPr>
                        <m:fName>
                          <m:r>
                            <m:rPr>
                              <m:sty m:val="p"/>
                            </m:rPr>
                            <a:rPr lang="pt-BR" altLang="ja-JP" sz="1000">
                              <a:latin typeface="Cambria Math" panose="02040503050406030204" pitchFamily="18" charset="0"/>
                            </a:rPr>
                            <m:t>cos</m:t>
                          </m:r>
                        </m:fName>
                        <m:e>
                          <m:r>
                            <a:rPr lang="en-US" altLang="ja-JP" sz="1000" b="0" i="1" smtClean="0">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sz="1000"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3627564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このかたちをよく見ると，</a:t>
            </a:r>
            <a:endParaRPr kumimoji="1" lang="en-US" altLang="ja-JP" dirty="0" smtClean="0"/>
          </a:p>
          <a:p>
            <a:r>
              <a:rPr kumimoji="1" lang="en-US" altLang="ja-JP" dirty="0" smtClean="0"/>
              <a:t>f(t)</a:t>
            </a:r>
            <a:r>
              <a:rPr kumimoji="1" lang="ja-JP" altLang="en-US" dirty="0" smtClean="0"/>
              <a:t>を </a:t>
            </a:r>
            <a:r>
              <a:rPr kumimoji="1" lang="en-US" altLang="ja-JP" dirty="0" smtClean="0"/>
              <a:t>a</a:t>
            </a:r>
            <a:r>
              <a:rPr kumimoji="1" lang="ja-JP" altLang="en-US" dirty="0" smtClean="0"/>
              <a:t>倍すると</a:t>
            </a:r>
            <a:endParaRPr kumimoji="1" lang="en-US" altLang="ja-JP" dirty="0" smtClean="0"/>
          </a:p>
          <a:p>
            <a:r>
              <a:rPr kumimoji="1" lang="en-US" altLang="ja-JP" dirty="0" smtClean="0"/>
              <a:t>F(ω)</a:t>
            </a:r>
            <a:r>
              <a:rPr kumimoji="1" lang="ja-JP" altLang="en-US" dirty="0" smtClean="0"/>
              <a:t>も </a:t>
            </a:r>
            <a:r>
              <a:rPr kumimoji="1" lang="en-US" altLang="ja-JP" dirty="0" smtClean="0"/>
              <a:t>a</a:t>
            </a:r>
            <a:r>
              <a:rPr kumimoji="1" lang="ja-JP" altLang="en-US" dirty="0" smtClean="0"/>
              <a:t>倍される</a:t>
            </a:r>
            <a:endParaRPr kumimoji="1" lang="en-US" altLang="ja-JP" dirty="0" smtClean="0"/>
          </a:p>
          <a:p>
            <a:r>
              <a:rPr kumimoji="1" lang="ja-JP" altLang="en-US" dirty="0" smtClean="0"/>
              <a:t>形になっている</a:t>
            </a:r>
            <a:endParaRPr kumimoji="1" lang="en-US" altLang="ja-JP" dirty="0" smtClean="0"/>
          </a:p>
          <a:p>
            <a:endParaRPr kumimoji="1" lang="en-US" altLang="ja-JP" dirty="0" smtClean="0"/>
          </a:p>
          <a:p>
            <a:r>
              <a:rPr kumimoji="1" lang="en-US" altLang="ja-JP" dirty="0" smtClean="0"/>
              <a:t>f(t)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af</a:t>
            </a:r>
            <a:r>
              <a:rPr kumimoji="1" lang="en-US" altLang="ja-JP" dirty="0" smtClean="0">
                <a:sym typeface="Wingdings" panose="05000000000000000000" pitchFamily="2" charset="2"/>
              </a:rPr>
              <a:t>(t)</a:t>
            </a:r>
          </a:p>
          <a:p>
            <a:r>
              <a:rPr kumimoji="1" lang="ja-JP" altLang="en-US" dirty="0" smtClean="0">
                <a:sym typeface="Wingdings" panose="05000000000000000000" pitchFamily="2" charset="2"/>
              </a:rPr>
              <a:t>とすると</a:t>
            </a:r>
            <a:endParaRPr kumimoji="1" lang="en-US" altLang="ja-JP" dirty="0" smtClean="0">
              <a:sym typeface="Wingdings" panose="05000000000000000000" pitchFamily="2" charset="2"/>
            </a:endParaRPr>
          </a:p>
          <a:p>
            <a:r>
              <a:rPr kumimoji="1" lang="en-US" altLang="ja-JP" dirty="0" smtClean="0"/>
              <a:t>F(ω)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a:t>
            </a:r>
            <a:r>
              <a:rPr kumimoji="1" lang="en-US" altLang="ja-JP" dirty="0" err="1" smtClean="0"/>
              <a:t>F</a:t>
            </a:r>
            <a:r>
              <a:rPr kumimoji="1" lang="en-US" altLang="ja-JP" dirty="0" smtClean="0"/>
              <a:t>(ω)</a:t>
            </a:r>
          </a:p>
          <a:p>
            <a:endParaRPr kumimoji="1" lang="en-US" altLang="ja-JP" dirty="0" smtClean="0"/>
          </a:p>
          <a:p>
            <a:r>
              <a:rPr kumimoji="1" lang="ja-JP" altLang="en-US" dirty="0" smtClean="0"/>
              <a:t>逆フーリエ変換のみに　</a:t>
            </a:r>
            <a:r>
              <a:rPr kumimoji="1" lang="en-US" altLang="ja-JP" dirty="0" smtClean="0"/>
              <a:t>½π</a:t>
            </a:r>
            <a:r>
              <a:rPr kumimoji="1" lang="ja-JP" altLang="en-US" dirty="0" smtClean="0"/>
              <a:t>があるのが気持ち悪い人は違う定義を行っている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2796279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86207"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3.wdp"/><Relationship Id="rId7" Type="http://schemas.openxmlformats.org/officeDocument/2006/relationships/image" Target="NUL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23.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0.png"/><Relationship Id="rId9" Type="http://schemas.openxmlformats.org/officeDocument/2006/relationships/image" Target="../media/image31.png"/><Relationship Id="rId1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45.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27.png"/><Relationship Id="rId10" Type="http://schemas.openxmlformats.org/officeDocument/2006/relationships/image" Target="../media/image48.png"/><Relationship Id="rId4" Type="http://schemas.openxmlformats.org/officeDocument/2006/relationships/image" Target="../media/image260.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0.png"/><Relationship Id="rId3" Type="http://schemas.openxmlformats.org/officeDocument/2006/relationships/image" Target="../media/image312.png"/><Relationship Id="rId7" Type="http://schemas.openxmlformats.org/officeDocument/2006/relationships/image" Target="../media/image361.png"/><Relationship Id="rId12" Type="http://schemas.openxmlformats.org/officeDocument/2006/relationships/image" Target="../media/image4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0.png"/><Relationship Id="rId10" Type="http://schemas.openxmlformats.org/officeDocument/2006/relationships/image" Target="../media/image390.png"/><Relationship Id="rId4" Type="http://schemas.openxmlformats.org/officeDocument/2006/relationships/image" Target="../media/image330.png"/><Relationship Id="rId9" Type="http://schemas.openxmlformats.org/officeDocument/2006/relationships/image" Target="../media/image381.png"/></Relationships>
</file>

<file path=ppt/slides/_rels/slide22.xml.rels><?xml version="1.0" encoding="UTF-8" standalone="yes"?>
<Relationships xmlns="http://schemas.openxmlformats.org/package/2006/relationships"><Relationship Id="rId3" Type="http://schemas.openxmlformats.org/officeDocument/2006/relationships/image" Target="../media/image331.png"/><Relationship Id="rId7" Type="http://schemas.openxmlformats.org/officeDocument/2006/relationships/image" Target="../media/image59.png"/><Relationship Id="rId2"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410.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0.png"/><Relationship Id="rId5" Type="http://schemas.openxmlformats.org/officeDocument/2006/relationships/image" Target="../media/image331.png"/><Relationship Id="rId4" Type="http://schemas.openxmlformats.org/officeDocument/2006/relationships/image" Target="../media/image312.png"/></Relationships>
</file>

<file path=ppt/slides/_rels/slide24.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50.png"/><Relationship Id="rId7" Type="http://schemas.openxmlformats.org/officeDocument/2006/relationships/image" Target="../media/image4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580.png"/><Relationship Id="rId4" Type="http://schemas.openxmlformats.org/officeDocument/2006/relationships/image" Target="../media/image461.png"/><Relationship Id="rId9" Type="http://schemas.openxmlformats.org/officeDocument/2006/relationships/image" Target="../media/image491.png"/></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2.png"/><Relationship Id="rId7"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1.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20.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8.png"/><Relationship Id="rId5" Type="http://schemas.openxmlformats.org/officeDocument/2006/relationships/image" Target="../media/image111.png"/><Relationship Id="rId10" Type="http://schemas.openxmlformats.org/officeDocument/2006/relationships/image" Target="../media/image117.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1.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 Type="http://schemas.openxmlformats.org/officeDocument/2006/relationships/image" Target="../media/image127.png"/><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4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70.png"/><Relationship Id="rId7" Type="http://schemas.openxmlformats.org/officeDocument/2006/relationships/image" Target="../media/image148.png"/><Relationship Id="rId2" Type="http://schemas.openxmlformats.org/officeDocument/2006/relationships/image" Target="../media/image1460.png"/><Relationship Id="rId1" Type="http://schemas.openxmlformats.org/officeDocument/2006/relationships/slideLayout" Target="../slideLayouts/slideLayout2.xml"/><Relationship Id="rId6" Type="http://schemas.openxmlformats.org/officeDocument/2006/relationships/image" Target="../media/image5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9.png"/><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51.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8.png"/><Relationship Id="rId7" Type="http://schemas.openxmlformats.org/officeDocument/2006/relationships/image" Target="../media/image1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53.png"/><Relationship Id="rId9" Type="http://schemas.openxmlformats.org/officeDocument/2006/relationships/image" Target="../media/image173.png"/></Relationships>
</file>

<file path=ppt/slides/_rels/slide5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s>
</file>

<file path=ppt/slides/_rels/slide5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82.png"/><Relationship Id="rId7" Type="http://schemas.openxmlformats.org/officeDocument/2006/relationships/image" Target="../media/image18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189.png"/><Relationship Id="rId4" Type="http://schemas.openxmlformats.org/officeDocument/2006/relationships/image" Target="../media/image181.png"/><Relationship Id="rId9" Type="http://schemas.openxmlformats.org/officeDocument/2006/relationships/image" Target="../media/image188.png"/></Relationships>
</file>

<file path=ppt/slides/_rels/slide5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1.png"/><Relationship Id="rId7" Type="http://schemas.openxmlformats.org/officeDocument/2006/relationships/image" Target="../media/image193.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96.png"/><Relationship Id="rId4" Type="http://schemas.openxmlformats.org/officeDocument/2006/relationships/image" Target="../media/image192.png"/><Relationship Id="rId9" Type="http://schemas.openxmlformats.org/officeDocument/2006/relationships/image" Target="../media/image195.png"/></Relationships>
</file>

<file path=ppt/slides/_rels/slide55.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56.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1.png"/><Relationship Id="rId3" Type="http://schemas.openxmlformats.org/officeDocument/2006/relationships/image" Target="../media/image202.png"/><Relationship Id="rId7" Type="http://schemas.openxmlformats.org/officeDocument/2006/relationships/image" Target="../media/image206.png"/><Relationship Id="rId12"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5.png"/><Relationship Id="rId11" Type="http://schemas.openxmlformats.org/officeDocument/2006/relationships/image" Target="../media/image167.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s>
</file>

<file path=ppt/slides/_rels/slide5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5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60.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10.png"/><Relationship Id="rId4" Type="http://schemas.openxmlformats.org/officeDocument/2006/relationships/image" Target="../media/image10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(2D)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出力画像</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smtClean="0">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10107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620832"/>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620832"/>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4414833"/>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4414833"/>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320316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86341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Tree>
    <p:extLst>
      <p:ext uri="{BB962C8B-B14F-4D97-AF65-F5344CB8AC3E}">
        <p14:creationId xmlns:p14="http://schemas.microsoft.com/office/powerpoint/2010/main" val="1638994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30931"/>
                <a:ext cx="3700180" cy="127143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285397"/>
                <a:ext cx="3673506" cy="1271438"/>
              </a:xfrm>
              <a:prstGeom prst="rect">
                <a:avLst/>
              </a:prstGeom>
              <a:blipFill>
                <a:blip r:embed="rId5"/>
                <a:stretch>
                  <a:fillRect/>
                </a:stretch>
              </a:blipFill>
            </p:spPr>
            <p:txBody>
              <a:bodyPr/>
              <a:lstStyle/>
              <a:p>
                <a:r>
                  <a:rPr lang="ja-JP" altLang="en-US">
                    <a:noFill/>
                  </a:rPr>
                  <a:t> </a:t>
                </a:r>
              </a:p>
            </p:txBody>
          </p:sp>
        </mc:Fallback>
      </mc:AlternateContent>
      <p:grpSp>
        <p:nvGrpSpPr>
          <p:cNvPr id="12" name="グループ化 11"/>
          <p:cNvGrpSpPr/>
          <p:nvPr/>
        </p:nvGrpSpPr>
        <p:grpSpPr>
          <a:xfrm>
            <a:off x="5996191" y="404063"/>
            <a:ext cx="1682916" cy="707352"/>
            <a:chOff x="1959444" y="1283127"/>
            <a:chExt cx="2578266" cy="1083680"/>
          </a:xfrm>
        </p:grpSpPr>
        <p:grpSp>
          <p:nvGrpSpPr>
            <p:cNvPr id="6" name="グループ化 5"/>
            <p:cNvGrpSpPr/>
            <p:nvPr/>
          </p:nvGrpSpPr>
          <p:grpSpPr>
            <a:xfrm>
              <a:off x="1959444" y="1283127"/>
              <a:ext cx="2578266" cy="1083680"/>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フリーフォーム 13"/>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5993134" y="1425688"/>
            <a:ext cx="1682916" cy="707352"/>
            <a:chOff x="1959444" y="1283127"/>
            <a:chExt cx="2578266" cy="1083680"/>
          </a:xfrm>
        </p:grpSpPr>
        <p:grpSp>
          <p:nvGrpSpPr>
            <p:cNvPr id="18" name="グループ化 17"/>
            <p:cNvGrpSpPr/>
            <p:nvPr/>
          </p:nvGrpSpPr>
          <p:grpSpPr>
            <a:xfrm>
              <a:off x="1959444" y="1283127"/>
              <a:ext cx="2578266" cy="1083680"/>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9" name="フリーフォーム 18"/>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 name="グループ化 1"/>
          <p:cNvGrpSpPr/>
          <p:nvPr/>
        </p:nvGrpSpPr>
        <p:grpSpPr>
          <a:xfrm>
            <a:off x="1120269" y="3137815"/>
            <a:ext cx="10428275" cy="3701885"/>
            <a:chOff x="510669" y="3137815"/>
            <a:chExt cx="10428275" cy="3701885"/>
          </a:xfrm>
        </p:grpSpPr>
        <mc:AlternateContent xmlns:mc="http://schemas.openxmlformats.org/markup-compatibility/2006" xmlns:a14="http://schemas.microsoft.com/office/drawing/2010/main">
          <mc:Choice Requires="a14">
            <p:sp>
              <p:nvSpPr>
                <p:cNvPr id="22" name="正方形/長方形 21"/>
                <p:cNvSpPr/>
                <p:nvPr/>
              </p:nvSpPr>
              <p:spPr>
                <a:xfrm>
                  <a:off x="531627" y="3137815"/>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531627" y="3137815"/>
                  <a:ext cx="2653419" cy="461665"/>
                </a:xfrm>
                <a:prstGeom prst="rect">
                  <a:avLst/>
                </a:prstGeom>
                <a:blipFill rotWithShape="0">
                  <a:blip r:embed="rId6"/>
                  <a:stretch>
                    <a:fillRect t="-8000" r="-2759"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546141" y="3498106"/>
                  <a:ext cx="4823628"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m:oMathPara>
                  </a14:m>
                  <a:endParaRPr lang="en-US" altLang="ja-JP" sz="2400" dirty="0" smtClean="0">
                    <a:latin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546141" y="3498106"/>
                  <a:ext cx="4823628" cy="116403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510669" y="4605499"/>
              <a:ext cx="4298878" cy="1806876"/>
              <a:chOff x="385855" y="3808429"/>
              <a:chExt cx="3369287" cy="1748602"/>
            </a:xfrm>
          </p:grpSpPr>
          <p:cxnSp>
            <p:nvCxnSpPr>
              <p:cNvPr id="27" name="直線矢印コネクタ 26"/>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0" name="直線矢印コネクタ 29"/>
            <p:cNvCxnSpPr/>
            <p:nvPr/>
          </p:nvCxnSpPr>
          <p:spPr>
            <a:xfrm flipV="1">
              <a:off x="2162200"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フリーフォーム 14"/>
            <p:cNvSpPr/>
            <p:nvPr/>
          </p:nvSpPr>
          <p:spPr>
            <a:xfrm>
              <a:off x="1689906"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1178352"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996440"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1276201"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37" name="正方形/長方形 36"/>
            <p:cNvSpPr/>
            <p:nvPr/>
          </p:nvSpPr>
          <p:spPr>
            <a:xfrm>
              <a:off x="3385242"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38" name="正方形/長方形 37"/>
            <p:cNvSpPr/>
            <p:nvPr/>
          </p:nvSpPr>
          <p:spPr>
            <a:xfrm>
              <a:off x="2745146"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正方形/長方形 39"/>
                <p:cNvSpPr/>
                <p:nvPr/>
              </p:nvSpPr>
              <p:spPr>
                <a:xfrm>
                  <a:off x="6214294" y="3137815"/>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6214294" y="3137815"/>
                  <a:ext cx="2424190" cy="461665"/>
                </a:xfrm>
                <a:prstGeom prst="rect">
                  <a:avLst/>
                </a:prstGeom>
                <a:blipFill rotWithShape="0">
                  <a:blip r:embed="rId8"/>
                  <a:stretch>
                    <a:fillRect l="-503" t="-8000" r="-3015"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6228808" y="3498106"/>
                  <a:ext cx="4710136"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𝑥</m:t>
                            </m:r>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6228808" y="3498106"/>
                  <a:ext cx="4710136" cy="1164037"/>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44" name="グループ化 43"/>
            <p:cNvGrpSpPr/>
            <p:nvPr/>
          </p:nvGrpSpPr>
          <p:grpSpPr>
            <a:xfrm>
              <a:off x="6193336" y="4605499"/>
              <a:ext cx="4298878" cy="1806876"/>
              <a:chOff x="385855" y="3808429"/>
              <a:chExt cx="3369287" cy="1748602"/>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7" name="直線矢印コネクタ 46"/>
            <p:cNvCxnSpPr/>
            <p:nvPr/>
          </p:nvCxnSpPr>
          <p:spPr>
            <a:xfrm flipV="1">
              <a:off x="9041108"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7372573"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57260"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p:cNvCxnSpPr/>
            <p:nvPr/>
          </p:nvCxnSpPr>
          <p:spPr>
            <a:xfrm flipV="1">
              <a:off x="3146048"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8061165"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10027209"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8891368"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6957175"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63" name="正方形/長方形 62"/>
            <p:cNvSpPr/>
            <p:nvPr/>
          </p:nvSpPr>
          <p:spPr>
            <a:xfrm>
              <a:off x="9066216"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64" name="正方形/長方形 63"/>
            <p:cNvSpPr/>
            <p:nvPr/>
          </p:nvSpPr>
          <p:spPr>
            <a:xfrm>
              <a:off x="9640074"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sp>
          <p:nvSpPr>
            <p:cNvPr id="65" name="正方形/長方形 64"/>
            <p:cNvSpPr/>
            <p:nvPr/>
          </p:nvSpPr>
          <p:spPr>
            <a:xfrm>
              <a:off x="7754309" y="6439590"/>
              <a:ext cx="710451"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1" name="テキスト ボックス 50"/>
              <p:cNvSpPr txBox="1"/>
              <p:nvPr/>
            </p:nvSpPr>
            <p:spPr>
              <a:xfrm>
                <a:off x="709827"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709827" y="1210267"/>
                <a:ext cx="3802066" cy="756426"/>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正方形/長方形 51"/>
          <p:cNvSpPr/>
          <p:nvPr/>
        </p:nvSpPr>
        <p:spPr>
          <a:xfrm>
            <a:off x="648998" y="481099"/>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4659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556584" y="3115841"/>
            <a:ext cx="11112902" cy="3603038"/>
            <a:chOff x="556584" y="3115841"/>
            <a:chExt cx="11112902" cy="3603038"/>
          </a:xfrm>
        </p:grpSpPr>
        <mc:AlternateContent xmlns:mc="http://schemas.openxmlformats.org/markup-compatibility/2006" xmlns:a14="http://schemas.microsoft.com/office/drawing/2010/main">
          <mc:Choice Requires="a14">
            <p:sp>
              <p:nvSpPr>
                <p:cNvPr id="43" name="正方形/長方形 42"/>
                <p:cNvSpPr/>
                <p:nvPr/>
              </p:nvSpPr>
              <p:spPr>
                <a:xfrm>
                  <a:off x="556584" y="3115841"/>
                  <a:ext cx="504471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     0              </m:t>
                                </m:r>
                                <m:r>
                                  <a:rPr lang="en-US" altLang="ja-JP" sz="2400" b="0" i="1" smtClean="0">
                                    <a:latin typeface="Cambria Math" panose="02040503050406030204" pitchFamily="18" charset="0"/>
                                  </a:rPr>
                                  <m:t>𝑜𝑡h𝑒𝑟𝑤𝑖𝑠𝑒</m:t>
                                </m:r>
                              </m:e>
                            </m:eqArr>
                          </m:e>
                        </m:d>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556584" y="3115841"/>
                  <a:ext cx="5044714" cy="127143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44" name="グループ化 43"/>
            <p:cNvGrpSpPr/>
            <p:nvPr/>
          </p:nvGrpSpPr>
          <p:grpSpPr>
            <a:xfrm>
              <a:off x="563597" y="4470399"/>
              <a:ext cx="4298878" cy="1848285"/>
              <a:chOff x="385855" y="3768355"/>
              <a:chExt cx="3369287" cy="1788676"/>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768355"/>
                <a:ext cx="0" cy="1788676"/>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1" name="正方形/長方形 50"/>
            <p:cNvSpPr/>
            <p:nvPr/>
          </p:nvSpPr>
          <p:spPr>
            <a:xfrm>
              <a:off x="3920597" y="6169306"/>
              <a:ext cx="340158" cy="461665"/>
            </a:xfrm>
            <a:prstGeom prst="rect">
              <a:avLst/>
            </a:prstGeom>
          </p:spPr>
          <p:txBody>
            <a:bodyPr wrap="none">
              <a:spAutoFit/>
            </a:bodyPr>
            <a:lstStyle/>
            <a:p>
              <a:r>
                <a:rPr lang="en-US" altLang="ja-JP" sz="2400" dirty="0" smtClean="0"/>
                <a:t>1</a:t>
              </a:r>
              <a:endParaRPr lang="ja-JP" altLang="en-US" sz="2400" dirty="0"/>
            </a:p>
          </p:txBody>
        </p:sp>
        <p:sp>
          <p:nvSpPr>
            <p:cNvPr id="2" name="フリーフォーム 1"/>
            <p:cNvSpPr/>
            <p:nvPr/>
          </p:nvSpPr>
          <p:spPr>
            <a:xfrm>
              <a:off x="590309" y="4768770"/>
              <a:ext cx="4236334" cy="1400536"/>
            </a:xfrm>
            <a:custGeom>
              <a:avLst/>
              <a:gdLst>
                <a:gd name="connsiteX0" fmla="*/ 0 w 4236334"/>
                <a:gd name="connsiteY0" fmla="*/ 1400536 h 1400536"/>
                <a:gd name="connsiteX1" fmla="*/ 729205 w 4236334"/>
                <a:gd name="connsiteY1" fmla="*/ 1400536 h 1400536"/>
                <a:gd name="connsiteX2" fmla="*/ 2129741 w 4236334"/>
                <a:gd name="connsiteY2" fmla="*/ 0 h 1400536"/>
                <a:gd name="connsiteX3" fmla="*/ 3518704 w 4236334"/>
                <a:gd name="connsiteY3" fmla="*/ 1388963 h 1400536"/>
                <a:gd name="connsiteX4" fmla="*/ 4236334 w 4236334"/>
                <a:gd name="connsiteY4" fmla="*/ 1388963 h 140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334" h="1400536">
                  <a:moveTo>
                    <a:pt x="0" y="1400536"/>
                  </a:moveTo>
                  <a:lnTo>
                    <a:pt x="729205" y="1400536"/>
                  </a:lnTo>
                  <a:lnTo>
                    <a:pt x="2129741" y="0"/>
                  </a:lnTo>
                  <a:lnTo>
                    <a:pt x="3518704" y="1388963"/>
                  </a:lnTo>
                  <a:lnTo>
                    <a:pt x="4236334" y="138896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正方形/長方形 2"/>
                <p:cNvSpPr/>
                <p:nvPr/>
              </p:nvSpPr>
              <p:spPr>
                <a:xfrm>
                  <a:off x="3472379" y="516173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472379" y="5161731"/>
                  <a:ext cx="2067169" cy="58477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1118500" y="6169306"/>
              <a:ext cx="434734" cy="461665"/>
            </a:xfrm>
            <a:prstGeom prst="rect">
              <a:avLst/>
            </a:prstGeom>
          </p:spPr>
          <p:txBody>
            <a:bodyPr wrap="none">
              <a:spAutoFit/>
            </a:bodyPr>
            <a:lstStyle/>
            <a:p>
              <a:r>
                <a:rPr lang="en-US" altLang="ja-JP" sz="2400" dirty="0" smtClean="0"/>
                <a:t>-1</a:t>
              </a:r>
              <a:endParaRPr lang="ja-JP" altLang="en-US" sz="2400" dirty="0"/>
            </a:p>
          </p:txBody>
        </p:sp>
        <p:sp>
          <p:nvSpPr>
            <p:cNvPr id="57" name="正方形/長方形 56"/>
            <p:cNvSpPr/>
            <p:nvPr/>
          </p:nvSpPr>
          <p:spPr>
            <a:xfrm>
              <a:off x="2759178" y="4537937"/>
              <a:ext cx="340158" cy="461665"/>
            </a:xfrm>
            <a:prstGeom prst="rect">
              <a:avLst/>
            </a:prstGeom>
          </p:spPr>
          <p:txBody>
            <a:bodyPr wrap="none">
              <a:spAutoFit/>
            </a:bodyPr>
            <a:lstStyle/>
            <a:p>
              <a:r>
                <a:rPr lang="en-US" altLang="ja-JP" sz="2400" dirty="0" smtClean="0"/>
                <a:t>1</a:t>
              </a:r>
              <a:endParaRPr lang="ja-JP" altLang="en-US" sz="2400" dirty="0"/>
            </a:p>
          </p:txBody>
        </p:sp>
        <p:pic>
          <p:nvPicPr>
            <p:cNvPr id="1026" name="Picture 2" descr="https://upload.wikimedia.org/wikipedia/commons/c/c6/Convolucion_Funcion_Pi.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979128" y="3269577"/>
              <a:ext cx="5690358" cy="2888729"/>
            </a:xfrm>
            <a:prstGeom prst="rect">
              <a:avLst/>
            </a:prstGeom>
            <a:solidFill>
              <a:schemeClr val="bg1"/>
            </a:solidFill>
            <a:ln>
              <a:solidFill>
                <a:schemeClr val="tx1"/>
              </a:solidFill>
            </a:ln>
          </p:spPr>
        </p:pic>
        <p:sp>
          <p:nvSpPr>
            <p:cNvPr id="58" name="正方形/長方形 57"/>
            <p:cNvSpPr/>
            <p:nvPr/>
          </p:nvSpPr>
          <p:spPr>
            <a:xfrm>
              <a:off x="6364270" y="6380325"/>
              <a:ext cx="503618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rPr>
                <a:t>By </a:t>
              </a:r>
              <a:r>
                <a:rPr lang="en-US" altLang="ja-JP" sz="1600" dirty="0" err="1">
                  <a:latin typeface="メイリオ" panose="020B0604030504040204" pitchFamily="50" charset="-128"/>
                  <a:ea typeface="メイリオ" panose="020B0604030504040204" pitchFamily="50" charset="-128"/>
                </a:rPr>
                <a:t>Lautaro</a:t>
              </a:r>
              <a:r>
                <a:rPr lang="en-US" altLang="ja-JP" sz="1600" dirty="0">
                  <a:latin typeface="メイリオ" panose="020B0604030504040204" pitchFamily="50" charset="-128"/>
                  <a:ea typeface="メイリオ" panose="020B0604030504040204" pitchFamily="50" charset="-128"/>
                </a:rPr>
                <a:t> Carmona [CC-BY-SA</a:t>
              </a:r>
              <a:r>
                <a:rPr lang="en-US" altLang="ja-JP" sz="1600" dirty="0" smtClean="0">
                  <a:latin typeface="メイリオ" panose="020B0604030504040204" pitchFamily="50" charset="-128"/>
                  <a:ea typeface="メイリオ" panose="020B0604030504040204" pitchFamily="50" charset="-128"/>
                </a:rPr>
                <a:t>] from </a:t>
              </a:r>
              <a:r>
                <a:rPr lang="en-US" altLang="ja-JP" sz="1600" dirty="0" err="1" smtClean="0">
                  <a:latin typeface="メイリオ" panose="020B0604030504040204" pitchFamily="50" charset="-128"/>
                  <a:ea typeface="メイリオ" panose="020B0604030504040204" pitchFamily="50" charset="-128"/>
                </a:rPr>
                <a:t>wikipedia</a:t>
              </a:r>
              <a:endParaRPr lang="ja-JP" altLang="en-US" sz="1600"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8" name="テキスト ボックス 27"/>
              <p:cNvSpPr txBox="1"/>
              <p:nvPr/>
            </p:nvSpPr>
            <p:spPr>
              <a:xfrm>
                <a:off x="709827" y="1065125"/>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09827" y="1065125"/>
                <a:ext cx="3802066" cy="756426"/>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7580707" y="30931"/>
                <a:ext cx="3700180" cy="1271438"/>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560303" y="1285397"/>
                <a:ext cx="3673506" cy="1271438"/>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31" name="グループ化 30"/>
          <p:cNvGrpSpPr/>
          <p:nvPr/>
        </p:nvGrpSpPr>
        <p:grpSpPr>
          <a:xfrm>
            <a:off x="5996191" y="404063"/>
            <a:ext cx="1682916" cy="707352"/>
            <a:chOff x="1959444" y="1283127"/>
            <a:chExt cx="2578266" cy="1083680"/>
          </a:xfrm>
        </p:grpSpPr>
        <p:grpSp>
          <p:nvGrpSpPr>
            <p:cNvPr id="32" name="グループ化 31"/>
            <p:cNvGrpSpPr/>
            <p:nvPr/>
          </p:nvGrpSpPr>
          <p:grpSpPr>
            <a:xfrm>
              <a:off x="1959444" y="1283127"/>
              <a:ext cx="2578266" cy="1083680"/>
              <a:chOff x="385855" y="3808429"/>
              <a:chExt cx="3369287" cy="1748602"/>
            </a:xfrm>
          </p:grpSpPr>
          <p:cxnSp>
            <p:nvCxnSpPr>
              <p:cNvPr id="34" name="直線矢印コネクタ 33"/>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3" name="フリーフォーム 32"/>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5993134" y="1425688"/>
            <a:ext cx="1682916" cy="707352"/>
            <a:chOff x="1959444" y="1283127"/>
            <a:chExt cx="2578266" cy="1083680"/>
          </a:xfrm>
        </p:grpSpPr>
        <p:grpSp>
          <p:nvGrpSpPr>
            <p:cNvPr id="37" name="グループ化 36"/>
            <p:cNvGrpSpPr/>
            <p:nvPr/>
          </p:nvGrpSpPr>
          <p:grpSpPr>
            <a:xfrm>
              <a:off x="1959444" y="1283127"/>
              <a:ext cx="2578266" cy="1083680"/>
              <a:chOff x="385855" y="3808429"/>
              <a:chExt cx="3369287" cy="1748602"/>
            </a:xfrm>
          </p:grpSpPr>
          <p:cxnSp>
            <p:nvCxnSpPr>
              <p:cNvPr id="40" name="直線矢印コネクタ 3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8" name="フリーフォーム 37"/>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4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41343" y="3080299"/>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41343" y="3080299"/>
                <a:ext cx="2653419" cy="461665"/>
              </a:xfrm>
              <a:prstGeom prst="rect">
                <a:avLst/>
              </a:prstGeom>
              <a:blipFill rotWithShape="0">
                <a:blip r:embed="rId6"/>
                <a:stretch>
                  <a:fillRect t="-7895" r="-2529"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41343" y="3469706"/>
                <a:ext cx="3952364" cy="710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+1</m:t>
                                  </m:r>
                                </m:e>
                              </m:d>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241343" y="3469706"/>
                <a:ext cx="3952364" cy="71038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31" name="グループ化 30"/>
          <p:cNvGrpSpPr/>
          <p:nvPr/>
        </p:nvGrpSpPr>
        <p:grpSpPr>
          <a:xfrm>
            <a:off x="361950" y="4187487"/>
            <a:ext cx="3562350" cy="1806876"/>
            <a:chOff x="519559" y="3808429"/>
            <a:chExt cx="2792026" cy="1748602"/>
          </a:xfrm>
        </p:grpSpPr>
        <p:cxnSp>
          <p:nvCxnSpPr>
            <p:cNvPr id="32" name="直線矢印コネクタ 31"/>
            <p:cNvCxnSpPr/>
            <p:nvPr/>
          </p:nvCxnSpPr>
          <p:spPr>
            <a:xfrm>
              <a:off x="519559" y="5471114"/>
              <a:ext cx="279202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p:cNvCxnSpPr/>
          <p:nvPr/>
        </p:nvCxnSpPr>
        <p:spPr>
          <a:xfrm flipV="1">
            <a:off x="1842888"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5" name="フリーフォーム 34"/>
          <p:cNvSpPr/>
          <p:nvPr/>
        </p:nvSpPr>
        <p:spPr>
          <a:xfrm>
            <a:off x="1370594"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67712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8" name="正方形/長方形 37"/>
          <p:cNvSpPr/>
          <p:nvPr/>
        </p:nvSpPr>
        <p:spPr>
          <a:xfrm>
            <a:off x="1149619"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40" name="正方形/長方形 39"/>
          <p:cNvSpPr/>
          <p:nvPr/>
        </p:nvSpPr>
        <p:spPr>
          <a:xfrm>
            <a:off x="3180645"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7" name="フリーフォーム 6"/>
          <p:cNvSpPr/>
          <p:nvPr/>
        </p:nvSpPr>
        <p:spPr>
          <a:xfrm>
            <a:off x="722410"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43048"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正方形/長方形 7"/>
              <p:cNvSpPr/>
              <p:nvPr/>
            </p:nvSpPr>
            <p:spPr>
              <a:xfrm>
                <a:off x="206353" y="4511904"/>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06353" y="4511904"/>
                <a:ext cx="1077346" cy="369332"/>
              </a:xfrm>
              <a:prstGeom prst="rect">
                <a:avLst/>
              </a:prstGeom>
              <a:blipFill rotWithShape="0">
                <a:blip r:embed="rId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927179" y="6488668"/>
                <a:ext cx="4575099"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a14:m>
                <a:r>
                  <a:rPr lang="ja-JP" altLang="en-US" dirty="0" smtClean="0">
                    <a:latin typeface="メイリオ" panose="020B0604030504040204" pitchFamily="50" charset="-128"/>
                    <a:ea typeface="メイリオ" panose="020B0604030504040204" pitchFamily="50" charset="-128"/>
                  </a:rPr>
                  <a:t>は，</a:t>
                </a:r>
                <a:r>
                  <a:rPr lang="en-US" altLang="ja-JP" dirty="0" smtClean="0">
                    <a:latin typeface="メイリオ" panose="020B0604030504040204" pitchFamily="50" charset="-128"/>
                    <a:ea typeface="メイリオ" panose="020B0604030504040204" pitchFamily="50" charset="-128"/>
                  </a:rPr>
                  <a:t>t</a:t>
                </a:r>
                <a:r>
                  <a:rPr lang="ja-JP" altLang="en-US" dirty="0" smtClean="0">
                    <a:latin typeface="メイリオ" panose="020B0604030504040204" pitchFamily="50" charset="-128"/>
                    <a:ea typeface="メイリオ" panose="020B0604030504040204" pitchFamily="50" charset="-128"/>
                  </a:rPr>
                  <a:t>軸に対して反転するので注意</a:t>
                </a:r>
                <a:endParaRPr lang="ja-JP" altLang="en-US" dirty="0">
                  <a:latin typeface="メイリオ" panose="020B0604030504040204" pitchFamily="50" charset="-128"/>
                  <a:ea typeface="メイリオ" panose="020B0604030504040204" pitchFamily="50" charset="-128"/>
                </a:endParaRPr>
              </a:p>
            </p:txBody>
          </p:sp>
        </mc:Choice>
        <mc:Fallback xmlns="">
          <p:sp>
            <p:nvSpPr>
              <p:cNvPr id="48" name="正方形/長方形 47"/>
              <p:cNvSpPr>
                <a:spLocks noRot="1" noChangeAspect="1" noMove="1" noResize="1" noEditPoints="1" noAdjustHandles="1" noChangeArrowheads="1" noChangeShapeType="1" noTextEdit="1"/>
              </p:cNvSpPr>
              <p:nvPr/>
            </p:nvSpPr>
            <p:spPr>
              <a:xfrm>
                <a:off x="3927179" y="6488668"/>
                <a:ext cx="4575099" cy="369332"/>
              </a:xfrm>
              <a:prstGeom prst="rect">
                <a:avLst/>
              </a:prstGeom>
              <a:blipFill rotWithShape="0">
                <a:blip r:embed="rId9"/>
                <a:stretch>
                  <a:fillRect t="-4918" r="-533"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4388035"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4388035" y="3080299"/>
                <a:ext cx="2424190" cy="461665"/>
              </a:xfrm>
              <a:prstGeom prst="rect">
                <a:avLst/>
              </a:prstGeom>
              <a:blipFill rotWithShape="0">
                <a:blip r:embed="rId10"/>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4388035" y="3440678"/>
                <a:ext cx="3351174" cy="692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a:rPr lang="en-US" altLang="ja-JP" b="0" i="1" smtClean="0">
                              <a:latin typeface="Cambria Math" panose="02040503050406030204" pitchFamily="18" charset="0"/>
                            </a:rPr>
                            <m:t>𝑥</m:t>
                          </m:r>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4388035" y="3440678"/>
                <a:ext cx="3351174" cy="692305"/>
              </a:xfrm>
              <a:prstGeom prst="rect">
                <a:avLst/>
              </a:prstGeom>
              <a:blipFill rotWithShape="0">
                <a:blip r:embed="rId11"/>
                <a:stretch>
                  <a:fillRect/>
                </a:stretch>
              </a:blipFill>
            </p:spPr>
            <p:txBody>
              <a:bodyPr/>
              <a:lstStyle/>
              <a:p>
                <a:r>
                  <a:rPr lang="ja-JP" altLang="en-US">
                    <a:noFill/>
                  </a:rPr>
                  <a:t> </a:t>
                </a:r>
              </a:p>
            </p:txBody>
          </p:sp>
        </mc:Fallback>
      </mc:AlternateContent>
      <p:grpSp>
        <p:nvGrpSpPr>
          <p:cNvPr id="52" name="グループ化 51"/>
          <p:cNvGrpSpPr/>
          <p:nvPr/>
        </p:nvGrpSpPr>
        <p:grpSpPr>
          <a:xfrm>
            <a:off x="4311650" y="4187487"/>
            <a:ext cx="3403600" cy="1806876"/>
            <a:chOff x="643869" y="3808429"/>
            <a:chExt cx="2667604" cy="1748602"/>
          </a:xfrm>
        </p:grpSpPr>
        <p:cxnSp>
          <p:nvCxnSpPr>
            <p:cNvPr id="53" name="直線矢印コネクタ 52"/>
            <p:cNvCxnSpPr/>
            <p:nvPr/>
          </p:nvCxnSpPr>
          <p:spPr>
            <a:xfrm>
              <a:off x="643869" y="5471114"/>
              <a:ext cx="266760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59" name="直線矢印コネクタ 58"/>
          <p:cNvCxnSpPr/>
          <p:nvPr/>
        </p:nvCxnSpPr>
        <p:spPr>
          <a:xfrm flipV="1">
            <a:off x="6571492"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5161686"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41443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4940711"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63" name="正方形/長方形 62"/>
          <p:cNvSpPr/>
          <p:nvPr/>
        </p:nvSpPr>
        <p:spPr>
          <a:xfrm>
            <a:off x="6971737"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64" name="フリーフォーム 63"/>
          <p:cNvSpPr/>
          <p:nvPr/>
        </p:nvSpPr>
        <p:spPr>
          <a:xfrm>
            <a:off x="5451014"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5207120"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 name="正方形/長方形 65"/>
              <p:cNvSpPr/>
              <p:nvPr/>
            </p:nvSpPr>
            <p:spPr>
              <a:xfrm>
                <a:off x="4815609" y="4389253"/>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4815609" y="4389253"/>
                <a:ext cx="1077346" cy="369332"/>
              </a:xfrm>
              <a:prstGeom prst="rect">
                <a:avLst/>
              </a:prstGeom>
              <a:blipFill rotWithShape="0">
                <a:blip r:embed="rId1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582850" y="4439217"/>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82850" y="4439217"/>
                <a:ext cx="659540" cy="369332"/>
              </a:xfrm>
              <a:prstGeom prst="rect">
                <a:avLst/>
              </a:prstGeom>
              <a:blipFill rotWithShape="0">
                <a:blip r:embed="rId13"/>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3577090"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3577090" y="5482469"/>
                <a:ext cx="416268" cy="52322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7375465"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7375465" y="5482469"/>
                <a:ext cx="416268" cy="52322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8026098"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≤2</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8026098" y="3080299"/>
                <a:ext cx="2424190" cy="461665"/>
              </a:xfrm>
              <a:prstGeom prst="rect">
                <a:avLst/>
              </a:prstGeom>
              <a:blipFill rotWithShape="0">
                <a:blip r:embed="rId16"/>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026098" y="3440681"/>
                <a:ext cx="3647793" cy="645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rPr>
                          </m:ctrlPr>
                        </m:dPr>
                        <m:e>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𝑔</m:t>
                          </m:r>
                        </m:e>
                      </m:d>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m:t>
                      </m:r>
                      <m:nary>
                        <m:naryPr>
                          <m:ctrlPr>
                            <a:rPr lang="en-US" altLang="ja-JP" sz="1600" i="1">
                              <a:latin typeface="Cambria Math" panose="02040503050406030204" pitchFamily="18" charset="0"/>
                            </a:rPr>
                          </m:ctrlPr>
                        </m:naryPr>
                        <m:sub>
                          <m:r>
                            <a:rPr lang="en-US" altLang="ja-JP" sz="1600" b="0" i="1" smtClean="0">
                              <a:latin typeface="Cambria Math" panose="02040503050406030204" pitchFamily="18" charset="0"/>
                            </a:rPr>
                            <m:t>𝑥</m:t>
                          </m:r>
                          <m:r>
                            <m:rPr>
                              <m:brk m:alnAt="23"/>
                            </m:rPr>
                            <a:rPr lang="en-US" altLang="ja-JP" sz="1600" i="1" smtClean="0">
                              <a:latin typeface="Cambria Math" panose="02040503050406030204" pitchFamily="18" charset="0"/>
                            </a:rPr>
                            <m:t>−</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1</m:t>
                          </m:r>
                        </m:sup>
                        <m:e>
                          <m:r>
                            <a:rPr lang="en-US" altLang="ja-JP" sz="1600" b="0" i="1" smtClean="0">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r>
                            <a:rPr lang="en-US" altLang="ja-JP" sz="1600" i="1">
                              <a:latin typeface="Cambria Math" panose="02040503050406030204" pitchFamily="18" charset="0"/>
                            </a:rPr>
                            <m:t>𝑡</m:t>
                          </m:r>
                          <m:r>
                            <a:rPr lang="en-US" altLang="ja-JP" sz="1600" b="0" i="1" smtClean="0">
                              <a:latin typeface="Cambria Math" panose="02040503050406030204" pitchFamily="18" charset="0"/>
                            </a:rPr>
                            <m:t>)</m:t>
                          </m:r>
                          <m:r>
                            <a:rPr lang="en-US" altLang="ja-JP" sz="1600" i="1">
                              <a:latin typeface="Cambria Math" panose="02040503050406030204" pitchFamily="18" charset="0"/>
                            </a:rPr>
                            <m:t>𝑑𝑡</m:t>
                          </m:r>
                        </m:e>
                      </m:nary>
                      <m:r>
                        <a:rPr lang="en-US" altLang="ja-JP" sz="1600" i="1">
                          <a:latin typeface="Cambria Math" panose="02040503050406030204" pitchFamily="18" charset="0"/>
                        </a:rPr>
                        <m:t>=</m:t>
                      </m:r>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𝑥</m:t>
                              </m:r>
                            </m:e>
                            <m:sup>
                              <m:r>
                                <a:rPr lang="en-US" altLang="ja-JP" sz="1600" b="0" i="1" smtClean="0">
                                  <a:latin typeface="Cambria Math" panose="02040503050406030204" pitchFamily="18" charset="0"/>
                                </a:rPr>
                                <m:t>2</m:t>
                              </m:r>
                            </m:sup>
                          </m:sSup>
                        </m:num>
                        <m:den>
                          <m:r>
                            <a:rPr lang="en-US" altLang="ja-JP" sz="1600" b="0" i="1" smtClean="0">
                              <a:latin typeface="Cambria Math" panose="02040503050406030204" pitchFamily="18" charset="0"/>
                            </a:rPr>
                            <m:t>2</m:t>
                          </m:r>
                        </m:den>
                      </m:f>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𝑥</m:t>
                      </m:r>
                    </m:oMath>
                  </m:oMathPara>
                </a14:m>
                <a:endParaRPr lang="en-US" altLang="ja-JP" sz="1600" dirty="0" smtClean="0">
                  <a:latin typeface="メイリオ" panose="020B0604030504040204" pitchFamily="50" charset="-128"/>
                </a:endParaRPr>
              </a:p>
            </p:txBody>
          </p:sp>
        </mc:Choice>
        <mc:Fallback xmlns="">
          <p:sp>
            <p:nvSpPr>
              <p:cNvPr id="71" name="正方形/長方形 70"/>
              <p:cNvSpPr>
                <a:spLocks noRot="1" noChangeAspect="1" noMove="1" noResize="1" noEditPoints="1" noAdjustHandles="1" noChangeArrowheads="1" noChangeShapeType="1" noTextEdit="1"/>
              </p:cNvSpPr>
              <p:nvPr/>
            </p:nvSpPr>
            <p:spPr>
              <a:xfrm>
                <a:off x="8026098" y="3440681"/>
                <a:ext cx="3647793" cy="645177"/>
              </a:xfrm>
              <a:prstGeom prst="rect">
                <a:avLst/>
              </a:prstGeom>
              <a:blipFill rotWithShape="0">
                <a:blip r:embed="rId17"/>
                <a:stretch>
                  <a:fillRect/>
                </a:stretch>
              </a:blipFill>
            </p:spPr>
            <p:txBody>
              <a:bodyPr/>
              <a:lstStyle/>
              <a:p>
                <a:r>
                  <a:rPr lang="ja-JP" altLang="en-US">
                    <a:noFill/>
                  </a:rPr>
                  <a:t> </a:t>
                </a:r>
              </a:p>
            </p:txBody>
          </p:sp>
        </mc:Fallback>
      </mc:AlternateContent>
      <p:grpSp>
        <p:nvGrpSpPr>
          <p:cNvPr id="72" name="グループ化 71"/>
          <p:cNvGrpSpPr/>
          <p:nvPr/>
        </p:nvGrpSpPr>
        <p:grpSpPr>
          <a:xfrm>
            <a:off x="8089900" y="4202001"/>
            <a:ext cx="3773227" cy="1806876"/>
            <a:chOff x="797839" y="3808429"/>
            <a:chExt cx="2957303" cy="1748602"/>
          </a:xfrm>
        </p:grpSpPr>
        <p:cxnSp>
          <p:nvCxnSpPr>
            <p:cNvPr id="73" name="直線矢印コネクタ 72"/>
            <p:cNvCxnSpPr/>
            <p:nvPr/>
          </p:nvCxnSpPr>
          <p:spPr>
            <a:xfrm>
              <a:off x="797839" y="5471114"/>
              <a:ext cx="295730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5" name="直線矢印コネクタ 74"/>
          <p:cNvCxnSpPr/>
          <p:nvPr/>
        </p:nvCxnSpPr>
        <p:spPr>
          <a:xfrm flipV="1">
            <a:off x="11188661" y="4540045"/>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6" name="フリーフォーム 75"/>
          <p:cNvSpPr/>
          <p:nvPr/>
        </p:nvSpPr>
        <p:spPr>
          <a:xfrm>
            <a:off x="8743486" y="4816106"/>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1031607" y="6005669"/>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78" name="正方形/長方形 77"/>
          <p:cNvSpPr/>
          <p:nvPr/>
        </p:nvSpPr>
        <p:spPr>
          <a:xfrm>
            <a:off x="8522511" y="5860706"/>
            <a:ext cx="393056" cy="400110"/>
          </a:xfrm>
          <a:prstGeom prst="rect">
            <a:avLst/>
          </a:prstGeom>
        </p:spPr>
        <p:txBody>
          <a:bodyPr wrap="none">
            <a:spAutoFit/>
          </a:bodyPr>
          <a:lstStyle/>
          <a:p>
            <a:r>
              <a:rPr lang="en-US" altLang="ja-JP" sz="2000" dirty="0" smtClean="0"/>
              <a:t>-1</a:t>
            </a:r>
            <a:endParaRPr lang="ja-JP" altLang="en-US" sz="2000" dirty="0"/>
          </a:p>
        </p:txBody>
      </p:sp>
      <p:sp>
        <p:nvSpPr>
          <p:cNvPr id="79" name="正方形/長方形 78"/>
          <p:cNvSpPr/>
          <p:nvPr/>
        </p:nvSpPr>
        <p:spPr>
          <a:xfrm>
            <a:off x="10553537" y="5860706"/>
            <a:ext cx="314510" cy="400110"/>
          </a:xfrm>
          <a:prstGeom prst="rect">
            <a:avLst/>
          </a:prstGeom>
        </p:spPr>
        <p:txBody>
          <a:bodyPr wrap="none">
            <a:spAutoFit/>
          </a:bodyPr>
          <a:lstStyle/>
          <a:p>
            <a:r>
              <a:rPr lang="en-US" altLang="ja-JP" sz="2000" dirty="0" smtClean="0"/>
              <a:t>1</a:t>
            </a:r>
            <a:endParaRPr lang="ja-JP" altLang="en-US" sz="2000" dirty="0"/>
          </a:p>
        </p:txBody>
      </p:sp>
      <p:sp>
        <p:nvSpPr>
          <p:cNvPr id="80" name="フリーフォーム 79"/>
          <p:cNvSpPr/>
          <p:nvPr/>
        </p:nvSpPr>
        <p:spPr>
          <a:xfrm>
            <a:off x="10068183" y="4839835"/>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824289" y="6005669"/>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正方形/長方形 81"/>
              <p:cNvSpPr/>
              <p:nvPr/>
            </p:nvSpPr>
            <p:spPr>
              <a:xfrm>
                <a:off x="8397409" y="4403767"/>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397409" y="4403767"/>
                <a:ext cx="1077346" cy="369332"/>
              </a:xfrm>
              <a:prstGeom prst="rect">
                <a:avLst/>
              </a:prstGeom>
              <a:blipFill rotWithShape="0">
                <a:blip r:embed="rId1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p:cNvSpPr/>
              <p:nvPr/>
            </p:nvSpPr>
            <p:spPr>
              <a:xfrm>
                <a:off x="11490665" y="5496983"/>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11490665" y="5496983"/>
                <a:ext cx="416268" cy="52322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テキスト ボックス 85"/>
              <p:cNvSpPr txBox="1"/>
              <p:nvPr/>
            </p:nvSpPr>
            <p:spPr>
              <a:xfrm>
                <a:off x="709827" y="1123181"/>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6" name="テキスト ボックス 85"/>
              <p:cNvSpPr txBox="1">
                <a:spLocks noRot="1" noChangeAspect="1" noMove="1" noResize="1" noEditPoints="1" noAdjustHandles="1" noChangeArrowheads="1" noChangeShapeType="1" noTextEdit="1"/>
              </p:cNvSpPr>
              <p:nvPr/>
            </p:nvSpPr>
            <p:spPr>
              <a:xfrm>
                <a:off x="709827" y="1123181"/>
                <a:ext cx="3802066" cy="756426"/>
              </a:xfrm>
              <a:prstGeom prst="rect">
                <a:avLst/>
              </a:prstGeom>
              <a:blipFill rotWithShape="0">
                <a:blip r:embed="rId20"/>
                <a:stretch>
                  <a:fillRect/>
                </a:stretch>
              </a:blipFill>
            </p:spPr>
            <p:txBody>
              <a:bodyPr/>
              <a:lstStyle/>
              <a:p>
                <a:r>
                  <a:rPr lang="ja-JP" altLang="en-US">
                    <a:noFill/>
                  </a:rPr>
                  <a:t> </a:t>
                </a:r>
              </a:p>
            </p:txBody>
          </p:sp>
        </mc:Fallback>
      </mc:AlternateContent>
      <p:sp>
        <p:nvSpPr>
          <p:cNvPr id="87" name="正方形/長方形 86"/>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564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1954029" y="2737291"/>
                <a:ext cx="7515455"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𝑥</m:t>
                          </m:r>
                        </m:sup>
                        <m:e>
                          <m:r>
                            <a:rPr lang="en-US" altLang="ja-JP" sz="2400" b="0" i="1" smtClean="0">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b="0" i="1" smtClean="0">
                              <a:latin typeface="Cambria Math" panose="02040503050406030204" pitchFamily="18" charset="0"/>
                            </a:rPr>
                            <m:t>)</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i="1" smtClean="0">
                                  <a:latin typeface="Cambria Math" panose="02040503050406030204" pitchFamily="18" charset="0"/>
                                </a:rPr>
                              </m:ctrlPr>
                            </m:eqArrPr>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+1</m:t>
                                      </m:r>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1/2</m:t>
                              </m:r>
                            </m:e>
                            <m:e>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r>
                                <a:rPr lang="en-US" altLang="ja-JP" sz="2400" i="1">
                                  <a:latin typeface="Cambria Math" panose="02040503050406030204" pitchFamily="18" charset="0"/>
                                </a:rPr>
                                <m:t>+</m:t>
                              </m:r>
                              <m:r>
                                <a:rPr lang="en-US" altLang="ja-JP" sz="2400" i="1">
                                  <a:latin typeface="Cambria Math" panose="02040503050406030204" pitchFamily="18" charset="0"/>
                                </a:rPr>
                                <m:t>𝑥</m:t>
                              </m:r>
                            </m:e>
                          </m:eqArr>
                        </m:e>
                      </m:d>
                      <m:r>
                        <a:rPr lang="en-US" altLang="ja-JP" sz="2400" b="0" i="1" smtClean="0">
                          <a:latin typeface="Cambria Math" panose="02040503050406030204" pitchFamily="18" charset="0"/>
                        </a:rPr>
                        <m:t>   </m:t>
                      </m:r>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≤0</m:t>
                            </m:r>
                          </m:e>
                        </m:mr>
                        <m:mr>
                          <m:e>
                            <m:r>
                              <a:rPr lang="en-US" altLang="ja-JP" sz="2400" i="1">
                                <a:latin typeface="Cambria Math" panose="02040503050406030204" pitchFamily="18" charset="0"/>
                              </a:rPr>
                              <m:t>0≤</m:t>
                            </m:r>
                            <m:r>
                              <a:rPr lang="en-US" altLang="ja-JP" sz="2400" i="1">
                                <a:latin typeface="Cambria Math" panose="02040503050406030204" pitchFamily="18" charset="0"/>
                              </a:rPr>
                              <m:t>𝑥</m:t>
                            </m:r>
                            <m:r>
                              <a:rPr lang="en-US" altLang="ja-JP" sz="2400" i="1">
                                <a:latin typeface="Cambria Math" panose="02040503050406030204" pitchFamily="18" charset="0"/>
                              </a:rPr>
                              <m:t>≤1</m:t>
                            </m:r>
                          </m:e>
                        </m:mr>
                        <m:mr>
                          <m:e>
                            <m:r>
                              <a:rPr lang="en-US" altLang="ja-JP" sz="2400" i="1">
                                <a:latin typeface="Cambria Math" panose="02040503050406030204" pitchFamily="18" charset="0"/>
                              </a:rPr>
                              <m:t>1≤</m:t>
                            </m:r>
                            <m:r>
                              <a:rPr lang="en-US" altLang="ja-JP" sz="2400" i="1">
                                <a:latin typeface="Cambria Math" panose="02040503050406030204" pitchFamily="18" charset="0"/>
                              </a:rPr>
                              <m:t>𝑥</m:t>
                            </m:r>
                            <m:r>
                              <a:rPr lang="en-US" altLang="ja-JP" sz="2400" i="1">
                                <a:latin typeface="Cambria Math" panose="02040503050406030204" pitchFamily="18" charset="0"/>
                              </a:rPr>
                              <m:t>≤2</m:t>
                            </m:r>
                          </m:e>
                        </m:mr>
                      </m:m>
                    </m:oMath>
                  </m:oMathPara>
                </a14:m>
                <a:endParaRPr lang="en-US" altLang="ja-JP" sz="2400"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1954029" y="2737291"/>
                <a:ext cx="7515455" cy="1459887"/>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174981" y="4870477"/>
            <a:ext cx="4298878" cy="1922945"/>
            <a:chOff x="3843695" y="4870477"/>
            <a:chExt cx="4298878" cy="1922945"/>
          </a:xfrm>
        </p:grpSpPr>
        <p:grpSp>
          <p:nvGrpSpPr>
            <p:cNvPr id="31" name="グループ化 30"/>
            <p:cNvGrpSpPr/>
            <p:nvPr/>
          </p:nvGrpSpPr>
          <p:grpSpPr>
            <a:xfrm>
              <a:off x="3843695" y="4870477"/>
              <a:ext cx="4298878" cy="1585428"/>
              <a:chOff x="385855" y="3808429"/>
              <a:chExt cx="3369287" cy="1748602"/>
            </a:xfrm>
          </p:grpSpPr>
          <p:cxnSp>
            <p:nvCxnSpPr>
              <p:cNvPr id="32" name="直線矢印コネクタ 31"/>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195286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1128963"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2776769"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3600672"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40" name="正方形/長方形 39"/>
            <p:cNvSpPr/>
            <p:nvPr/>
          </p:nvSpPr>
          <p:spPr>
            <a:xfrm>
              <a:off x="6737011" y="6393312"/>
              <a:ext cx="314510" cy="400110"/>
            </a:xfrm>
            <a:prstGeom prst="rect">
              <a:avLst/>
            </a:prstGeom>
          </p:spPr>
          <p:txBody>
            <a:bodyPr wrap="none">
              <a:spAutoFit/>
            </a:bodyPr>
            <a:lstStyle/>
            <a:p>
              <a:r>
                <a:rPr lang="en-US" altLang="ja-JP" sz="2000" dirty="0" smtClean="0"/>
                <a:t>1</a:t>
              </a:r>
              <a:endParaRPr lang="ja-JP" altLang="en-US" sz="2000" dirty="0"/>
            </a:p>
          </p:txBody>
        </p:sp>
        <p:sp>
          <p:nvSpPr>
            <p:cNvPr id="15" name="フリーフォーム 14"/>
            <p:cNvSpPr/>
            <p:nvPr/>
          </p:nvSpPr>
          <p:spPr>
            <a:xfrm>
              <a:off x="4792980" y="5406390"/>
              <a:ext cx="1032510" cy="956310"/>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5843047" y="5387340"/>
              <a:ext cx="1051219"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88" name="フリーフォーム 87"/>
            <p:cNvSpPr/>
            <p:nvPr/>
          </p:nvSpPr>
          <p:spPr>
            <a:xfrm flipV="1">
              <a:off x="6894266" y="5387340"/>
              <a:ext cx="1032510" cy="990666"/>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7788229" y="6393312"/>
              <a:ext cx="314510" cy="400110"/>
            </a:xfrm>
            <a:prstGeom prst="rect">
              <a:avLst/>
            </a:prstGeom>
          </p:spPr>
          <p:txBody>
            <a:bodyPr wrap="none">
              <a:spAutoFit/>
            </a:bodyPr>
            <a:lstStyle/>
            <a:p>
              <a:r>
                <a:rPr lang="en-US" altLang="ja-JP" sz="2000" dirty="0" smtClean="0"/>
                <a:t>2</a:t>
              </a:r>
              <a:endParaRPr lang="ja-JP" altLang="en-US" sz="2000" dirty="0"/>
            </a:p>
          </p:txBody>
        </p:sp>
        <p:sp>
          <p:nvSpPr>
            <p:cNvPr id="90" name="正方形/長方形 89"/>
            <p:cNvSpPr/>
            <p:nvPr/>
          </p:nvSpPr>
          <p:spPr>
            <a:xfrm>
              <a:off x="5678624" y="6393312"/>
              <a:ext cx="314510" cy="400110"/>
            </a:xfrm>
            <a:prstGeom prst="rect">
              <a:avLst/>
            </a:prstGeom>
          </p:spPr>
          <p:txBody>
            <a:bodyPr wrap="none">
              <a:spAutoFit/>
            </a:bodyPr>
            <a:lstStyle/>
            <a:p>
              <a:r>
                <a:rPr lang="en-US" altLang="ja-JP" sz="2000" dirty="0" smtClean="0"/>
                <a:t>0</a:t>
              </a:r>
              <a:endParaRPr lang="ja-JP" altLang="en-US" sz="2000" dirty="0"/>
            </a:p>
          </p:txBody>
        </p:sp>
        <p:sp>
          <p:nvSpPr>
            <p:cNvPr id="91" name="正方形/長方形 90"/>
            <p:cNvSpPr/>
            <p:nvPr/>
          </p:nvSpPr>
          <p:spPr>
            <a:xfrm>
              <a:off x="4634573" y="6393312"/>
              <a:ext cx="393056" cy="400110"/>
            </a:xfrm>
            <a:prstGeom prst="rect">
              <a:avLst/>
            </a:prstGeom>
          </p:spPr>
          <p:txBody>
            <a:bodyPr wrap="none">
              <a:spAutoFit/>
            </a:bodyPr>
            <a:lstStyle/>
            <a:p>
              <a:r>
                <a:rPr lang="en-US" altLang="ja-JP" sz="2000" dirty="0" smtClean="0"/>
                <a:t>-1</a:t>
              </a:r>
              <a:endParaRPr lang="ja-JP" altLang="en-US" sz="2000" dirty="0"/>
            </a:p>
          </p:txBody>
        </p:sp>
      </p:grpSp>
      <p:grpSp>
        <p:nvGrpSpPr>
          <p:cNvPr id="92" name="グループ化 91"/>
          <p:cNvGrpSpPr/>
          <p:nvPr/>
        </p:nvGrpSpPr>
        <p:grpSpPr>
          <a:xfrm>
            <a:off x="931145" y="4649029"/>
            <a:ext cx="4298878" cy="1806876"/>
            <a:chOff x="385855" y="3808429"/>
            <a:chExt cx="3369287" cy="1748602"/>
          </a:xfrm>
        </p:grpSpPr>
        <p:cxnSp>
          <p:nvCxnSpPr>
            <p:cNvPr id="93" name="直線矢印コネクタ 92"/>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95" name="直線矢印コネクタ 94"/>
          <p:cNvCxnSpPr/>
          <p:nvPr/>
        </p:nvCxnSpPr>
        <p:spPr>
          <a:xfrm flipV="1">
            <a:off x="2582676" y="498707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96" name="フリーフォーム 95"/>
          <p:cNvSpPr/>
          <p:nvPr/>
        </p:nvSpPr>
        <p:spPr>
          <a:xfrm>
            <a:off x="2110382" y="526313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889407" y="6307734"/>
            <a:ext cx="393056" cy="400110"/>
          </a:xfrm>
          <a:prstGeom prst="rect">
            <a:avLst/>
          </a:prstGeom>
        </p:spPr>
        <p:txBody>
          <a:bodyPr wrap="none">
            <a:spAutoFit/>
          </a:bodyPr>
          <a:lstStyle/>
          <a:p>
            <a:r>
              <a:rPr lang="en-US" altLang="ja-JP" sz="2000" dirty="0" smtClean="0"/>
              <a:t>-1</a:t>
            </a:r>
            <a:endParaRPr lang="ja-JP" altLang="en-US" sz="2000" dirty="0"/>
          </a:p>
        </p:txBody>
      </p:sp>
      <p:sp>
        <p:nvSpPr>
          <p:cNvPr id="98" name="正方形/長方形 97"/>
          <p:cNvSpPr/>
          <p:nvPr/>
        </p:nvSpPr>
        <p:spPr>
          <a:xfrm>
            <a:off x="3920433" y="6307734"/>
            <a:ext cx="314510" cy="400110"/>
          </a:xfrm>
          <a:prstGeom prst="rect">
            <a:avLst/>
          </a:prstGeom>
        </p:spPr>
        <p:txBody>
          <a:bodyPr wrap="none">
            <a:spAutoFit/>
          </a:bodyPr>
          <a:lstStyle/>
          <a:p>
            <a:r>
              <a:rPr lang="en-US" altLang="ja-JP" sz="2000" dirty="0" smtClean="0"/>
              <a:t>1</a:t>
            </a:r>
            <a:endParaRPr lang="ja-JP" altLang="en-US" sz="2000" dirty="0"/>
          </a:p>
        </p:txBody>
      </p:sp>
      <p:sp>
        <p:nvSpPr>
          <p:cNvPr id="99" name="フリーフォーム 98"/>
          <p:cNvSpPr/>
          <p:nvPr/>
        </p:nvSpPr>
        <p:spPr>
          <a:xfrm>
            <a:off x="1462198" y="5286863"/>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正方形/長方形 99"/>
              <p:cNvSpPr/>
              <p:nvPr/>
            </p:nvSpPr>
            <p:spPr>
              <a:xfrm>
                <a:off x="946141" y="4973446"/>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946141" y="4973446"/>
                <a:ext cx="1077346" cy="369332"/>
              </a:xfrm>
              <a:prstGeom prst="rect">
                <a:avLst/>
              </a:prstGeom>
              <a:blipFill>
                <a:blip r:embed="rId7"/>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3322638" y="4900759"/>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3322638" y="4900759"/>
                <a:ext cx="659540" cy="369332"/>
              </a:xfrm>
              <a:prstGeom prst="rect">
                <a:avLst/>
              </a:prstGeom>
              <a:blipFill>
                <a:blip r:embed="rId8"/>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4786778" y="5944011"/>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4786778" y="5944011"/>
                <a:ext cx="416268" cy="523220"/>
              </a:xfrm>
              <a:prstGeom prst="rect">
                <a:avLst/>
              </a:prstGeom>
              <a:blipFill>
                <a:blip r:embed="rId9"/>
                <a:stretch>
                  <a:fillRect/>
                </a:stretch>
              </a:blipFill>
            </p:spPr>
            <p:txBody>
              <a:bodyPr/>
              <a:lstStyle/>
              <a:p>
                <a:r>
                  <a:rPr lang="ja-JP" altLang="en-US">
                    <a:noFill/>
                  </a:rPr>
                  <a:t> </a:t>
                </a:r>
              </a:p>
            </p:txBody>
          </p:sp>
        </mc:Fallback>
      </mc:AlternateContent>
      <p:sp>
        <p:nvSpPr>
          <p:cNvPr id="22" name="右矢印 21"/>
          <p:cNvSpPr/>
          <p:nvPr/>
        </p:nvSpPr>
        <p:spPr>
          <a:xfrm>
            <a:off x="1296269" y="5801690"/>
            <a:ext cx="392444" cy="30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3" name="正方形/長方形 102"/>
              <p:cNvSpPr/>
              <p:nvPr/>
            </p:nvSpPr>
            <p:spPr>
              <a:xfrm>
                <a:off x="11340768" y="59440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40768" y="5944011"/>
                <a:ext cx="468077" cy="52322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8806585" y="424222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8806585" y="4242221"/>
                <a:ext cx="2067169" cy="58477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709827" y="1065125"/>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9827" y="1065125"/>
                <a:ext cx="3802066" cy="756426"/>
              </a:xfrm>
              <a:prstGeom prst="rect">
                <a:avLst/>
              </a:prstGeom>
              <a:blipFill rotWithShape="0">
                <a:blip r:embed="rId12"/>
                <a:stretch>
                  <a:fillRect/>
                </a:stretch>
              </a:blipFill>
            </p:spPr>
            <p:txBody>
              <a:bodyPr/>
              <a:lstStyle/>
              <a:p>
                <a:r>
                  <a:rPr lang="ja-JP" altLang="en-US">
                    <a:noFill/>
                  </a:rPr>
                  <a:t> </a:t>
                </a:r>
              </a:p>
            </p:txBody>
          </p:sp>
        </mc:Fallback>
      </mc:AlternateContent>
      <p:sp>
        <p:nvSpPr>
          <p:cNvPr id="44" name="正方形/長方形 43"/>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14923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620832"/>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620832"/>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4414833"/>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4414833"/>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320316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86341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Tree>
    <p:extLst>
      <p:ext uri="{BB962C8B-B14F-4D97-AF65-F5344CB8AC3E}">
        <p14:creationId xmlns:p14="http://schemas.microsoft.com/office/powerpoint/2010/main" val="277055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2</a:t>
            </a:r>
            <a:r>
              <a:rPr kumimoji="1" lang="ja-JP" altLang="en-US" dirty="0" smtClean="0"/>
              <a:t>次元</a:t>
            </a:r>
            <a:r>
              <a:rPr kumimoji="1" lang="en-US" altLang="ja-JP" dirty="0" smtClean="0"/>
              <a:t>Convolution(</a:t>
            </a:r>
            <a:r>
              <a:rPr kumimoji="1" lang="ja-JP" altLang="en-US" dirty="0" smtClean="0"/>
              <a:t>畳み込み</a:t>
            </a:r>
            <a:r>
              <a:rPr kumimoji="1" lang="en-US" altLang="ja-JP" dirty="0" smtClean="0"/>
              <a:t>)</a:t>
            </a:r>
            <a:endParaRPr kumimoji="1" lang="ja-JP" altLang="en-US" dirty="0"/>
          </a:p>
        </p:txBody>
      </p:sp>
      <p:sp>
        <p:nvSpPr>
          <p:cNvPr id="4" name="コンテンツ プレースホルダー 2"/>
          <p:cNvSpPr txBox="1">
            <a:spLocks/>
          </p:cNvSpPr>
          <p:nvPr/>
        </p:nvSpPr>
        <p:spPr>
          <a:xfrm>
            <a:off x="494711" y="1253604"/>
            <a:ext cx="11770176"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501564"/>
                <a:ext cx="8150565" cy="102194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b="0" i="1" smtClean="0">
                          <a:latin typeface="Cambria Math" panose="02040503050406030204" pitchFamily="18" charset="0"/>
                        </a:rPr>
                        <m:t>=</m:t>
                      </m:r>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i="1">
                                  <a:latin typeface="Cambria Math" panose="02040503050406030204" pitchFamily="18" charset="0"/>
                                </a:rPr>
                                <m:t>𝑑</m:t>
                              </m:r>
                              <m:r>
                                <a:rPr lang="en-US" altLang="ja-JP" sz="2800" b="0" i="1" smtClean="0">
                                  <a:latin typeface="Cambria Math" panose="02040503050406030204" pitchFamily="18" charset="0"/>
                                </a:rPr>
                                <m:t>𝑢𝑑𝑣</m:t>
                              </m:r>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501564"/>
                <a:ext cx="8150565" cy="102194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948232"/>
                <a:ext cx="7030001" cy="131593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𝑛</m:t>
                          </m:r>
                        </m:e>
                      </m:d>
                      <m:r>
                        <a:rPr lang="en-US" altLang="ja-JP" sz="2800" b="0" i="1" smtClean="0">
                          <a:latin typeface="Cambria Math" panose="02040503050406030204" pitchFamily="18" charset="0"/>
                        </a:rPr>
                        <m:t>=</m:t>
                      </m:r>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𝑗</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𝑖</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948232"/>
                <a:ext cx="7030001" cy="1315938"/>
              </a:xfrm>
              <a:prstGeom prst="rect">
                <a:avLst/>
              </a:prstGeom>
              <a:blipFill>
                <a:blip r:embed="rId4"/>
                <a:stretch>
                  <a:fillRect/>
                </a:stretch>
              </a:blipFill>
            </p:spPr>
            <p:txBody>
              <a:bodyPr/>
              <a:lstStyle/>
              <a:p>
                <a:r>
                  <a:rPr lang="ja-JP" altLang="en-US">
                    <a:noFill/>
                  </a:rPr>
                  <a:t> </a:t>
                </a:r>
              </a:p>
            </p:txBody>
          </p:sp>
        </mc:Fallback>
      </mc:AlternateContent>
      <p:sp>
        <p:nvSpPr>
          <p:cNvPr id="3" name="正方形/長方形 2"/>
          <p:cNvSpPr/>
          <p:nvPr/>
        </p:nvSpPr>
        <p:spPr>
          <a:xfrm>
            <a:off x="630341" y="2817355"/>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396816"/>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
        <p:nvSpPr>
          <p:cNvPr id="5" name="正方形/長方形 4"/>
          <p:cNvSpPr/>
          <p:nvPr/>
        </p:nvSpPr>
        <p:spPr>
          <a:xfrm>
            <a:off x="908589" y="6080449"/>
            <a:ext cx="10942419"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長々と説明しましたが、教科書中の線形フィルタとの違いは</a:t>
            </a:r>
            <a:r>
              <a:rPr lang="ja-JP" altLang="en-US" i="1" dirty="0" smtClean="0">
                <a:latin typeface="メイリオ" panose="020B0604030504040204" pitchFamily="50" charset="-128"/>
                <a:ea typeface="メイリオ" panose="020B0604030504040204" pitchFamily="50" charset="-128"/>
              </a:rPr>
              <a:t>，</a:t>
            </a:r>
            <a:endParaRPr lang="en-US" altLang="ja-JP" i="1" dirty="0" smtClean="0">
              <a:latin typeface="メイリオ" panose="020B0604030504040204" pitchFamily="50" charset="-128"/>
              <a:ea typeface="メイリオ" panose="020B0604030504040204" pitchFamily="50" charset="-128"/>
            </a:endParaRPr>
          </a:p>
          <a:p>
            <a:r>
              <a:rPr lang="ja-JP" altLang="en-US" i="1" dirty="0" smtClean="0">
                <a:latin typeface="メイリオ" panose="020B0604030504040204" pitchFamily="50" charset="-128"/>
                <a:ea typeface="メイリオ" panose="020B0604030504040204" pitchFamily="50" charset="-128"/>
              </a:rPr>
              <a:t>積分域を</a:t>
            </a:r>
            <a:r>
              <a:rPr lang="ja-JP" altLang="en-US" i="1" dirty="0">
                <a:latin typeface="メイリオ" panose="020B0604030504040204" pitchFamily="50" charset="-128"/>
                <a:ea typeface="メイリオ" panose="020B0604030504040204" pitchFamily="50" charset="-128"/>
              </a:rPr>
              <a:t>フィルタ</a:t>
            </a:r>
            <a:r>
              <a:rPr lang="ja-JP" altLang="en-US" i="1" dirty="0" smtClean="0">
                <a:latin typeface="メイリオ" panose="020B0604030504040204" pitchFamily="50" charset="-128"/>
                <a:ea typeface="メイリオ" panose="020B0604030504040204" pitchFamily="50" charset="-128"/>
              </a:rPr>
              <a:t>の</a:t>
            </a:r>
            <a:r>
              <a:rPr lang="ja-JP" altLang="en-US" i="1" dirty="0">
                <a:latin typeface="メイリオ" panose="020B0604030504040204" pitchFamily="50" charset="-128"/>
                <a:ea typeface="メイリオ" panose="020B0604030504040204" pitchFamily="50" charset="-128"/>
              </a:rPr>
              <a:t>中</a:t>
            </a:r>
            <a:r>
              <a:rPr lang="ja-JP" altLang="en-US" i="1" dirty="0" smtClean="0">
                <a:latin typeface="メイリオ" panose="020B0604030504040204" pitchFamily="50" charset="-128"/>
                <a:ea typeface="メイリオ" panose="020B0604030504040204" pitchFamily="50" charset="-128"/>
              </a:rPr>
              <a:t>だけから</a:t>
            </a:r>
            <a:r>
              <a:rPr lang="en-US" altLang="ja-JP" dirty="0">
                <a:latin typeface="メイリオ" panose="020B0604030504040204" pitchFamily="50" charset="-128"/>
                <a:ea typeface="メイリオ" panose="020B0604030504040204" pitchFamily="50" charset="-128"/>
              </a:rPr>
              <a:t>(</a:t>
            </a:r>
            <a:r>
              <a:rPr lang="en-US" altLang="ja-JP" i="1" dirty="0" smtClean="0">
                <a:latin typeface="メイリオ" panose="020B0604030504040204" pitchFamily="50" charset="-128"/>
                <a:ea typeface="メイリオ" panose="020B0604030504040204" pitchFamily="50" charset="-128"/>
              </a:rPr>
              <a:t>-</a:t>
            </a:r>
            <a:r>
              <a:rPr lang="ja-JP" altLang="en-US" i="1" dirty="0" smtClean="0">
                <a:latin typeface="メイリオ" panose="020B0604030504040204" pitchFamily="50" charset="-128"/>
                <a:ea typeface="メイリオ" panose="020B0604030504040204" pitchFamily="50" charset="-128"/>
              </a:rPr>
              <a:t>∞</a:t>
            </a:r>
            <a:r>
              <a:rPr lang="en-US" altLang="ja-JP" i="1" dirty="0" smtClean="0">
                <a:latin typeface="メイリオ" panose="020B0604030504040204" pitchFamily="50" charset="-128"/>
                <a:ea typeface="メイリオ" panose="020B0604030504040204" pitchFamily="50" charset="-128"/>
              </a:rPr>
              <a:t>, </a:t>
            </a:r>
            <a:r>
              <a:rPr lang="ja-JP" altLang="en-US" i="1" dirty="0" smtClean="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に変更し，</a:t>
            </a:r>
            <a:r>
              <a:rPr lang="ja-JP" altLang="en-US" i="1" dirty="0" smtClean="0">
                <a:latin typeface="メイリオ" panose="020B0604030504040204" pitchFamily="50" charset="-128"/>
                <a:ea typeface="メイリオ" panose="020B0604030504040204" pitchFamily="50" charset="-128"/>
              </a:rPr>
              <a:t>フィルタ</a:t>
            </a:r>
            <a:r>
              <a:rPr lang="en-US" altLang="ja-JP" i="1" dirty="0" smtClean="0">
                <a:latin typeface="メイリオ" panose="020B0604030504040204" pitchFamily="50" charset="-128"/>
                <a:ea typeface="メイリオ" panose="020B0604030504040204" pitchFamily="50" charset="-128"/>
              </a:rPr>
              <a:t>g</a:t>
            </a:r>
            <a:r>
              <a:rPr lang="ja-JP" altLang="en-US" i="1" dirty="0" smtClean="0">
                <a:latin typeface="メイリオ" panose="020B0604030504040204" pitchFamily="50" charset="-128"/>
                <a:ea typeface="メイリオ" panose="020B0604030504040204" pitchFamily="50" charset="-128"/>
              </a:rPr>
              <a:t>の引数の一部がマイナスになった点です．</a:t>
            </a:r>
            <a:endParaRPr lang="ja-JP" altLang="en-US" i="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25709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フーリエ変換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1047507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281367"/>
            <a:ext cx="4976111" cy="3732084"/>
          </a:xfrm>
          <a:prstGeom prst="rect">
            <a:avLst/>
          </a:prstGeom>
        </p:spPr>
      </p:pic>
      <p:sp>
        <p:nvSpPr>
          <p:cNvPr id="2" name="タイトル 1"/>
          <p:cNvSpPr>
            <a:spLocks noGrp="1"/>
          </p:cNvSpPr>
          <p:nvPr>
            <p:ph type="title"/>
          </p:nvPr>
        </p:nvSpPr>
        <p:spPr/>
        <p:txBody>
          <a:bodyPr/>
          <a:lstStyle/>
          <a:p>
            <a:r>
              <a:rPr lang="ja-JP" altLang="en-US" dirty="0" smtClean="0"/>
              <a:t>フーリエ変換とは</a:t>
            </a:r>
            <a:endParaRPr kumimoji="1" lang="ja-JP" altLang="en-US" dirty="0"/>
          </a:p>
        </p:txBody>
      </p:sp>
      <p:sp>
        <p:nvSpPr>
          <p:cNvPr id="6" name="コンテンツ プレースホルダー 2"/>
          <p:cNvSpPr>
            <a:spLocks noGrp="1"/>
          </p:cNvSpPr>
          <p:nvPr>
            <p:ph idx="1"/>
          </p:nvPr>
        </p:nvSpPr>
        <p:spPr>
          <a:xfrm>
            <a:off x="457199" y="1262079"/>
            <a:ext cx="11473211" cy="970301"/>
          </a:xfrm>
        </p:spPr>
        <p:txBody>
          <a:bodyPr>
            <a:normAutofit/>
          </a:bodyPr>
          <a:lstStyle/>
          <a:p>
            <a:r>
              <a:rPr kumimoji="1" lang="ja-JP" altLang="en-US" dirty="0" smtClean="0"/>
              <a:t>横軸が時間の関数を、横軸が周波数の関数に変換する手法</a:t>
            </a:r>
            <a:endParaRPr kumimoji="1" lang="en-US" altLang="ja-JP" dirty="0" smtClean="0"/>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337533"/>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2232380"/>
            <a:ext cx="406400" cy="406400"/>
          </a:xfrm>
          <a:prstGeom prst="rect">
            <a:avLst/>
          </a:prstGeom>
        </p:spPr>
      </p:pic>
      <p:sp>
        <p:nvSpPr>
          <p:cNvPr id="12" name="右矢印 11"/>
          <p:cNvSpPr/>
          <p:nvPr/>
        </p:nvSpPr>
        <p:spPr>
          <a:xfrm>
            <a:off x="5524418"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524419" y="4369038"/>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338489" y="3122453"/>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15" name="正方形/長方形 14"/>
          <p:cNvSpPr/>
          <p:nvPr/>
        </p:nvSpPr>
        <p:spPr>
          <a:xfrm>
            <a:off x="5184600" y="4861085"/>
            <a:ext cx="233910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8" name="正方形/長方形 17"/>
          <p:cNvSpPr/>
          <p:nvPr/>
        </p:nvSpPr>
        <p:spPr>
          <a:xfrm>
            <a:off x="1576551" y="2270354"/>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入力音声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8102678" y="227035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043849" y="5869599"/>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11084004" y="580030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a:off x="915142"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298135"/>
            <a:ext cx="877163" cy="369332"/>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低周波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0635379"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965657"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左右矢印 30"/>
          <p:cNvSpPr/>
          <p:nvPr/>
        </p:nvSpPr>
        <p:spPr>
          <a:xfrm>
            <a:off x="9352129" y="5171431"/>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a:off x="10674023" y="5172945"/>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10800000">
            <a:off x="7910803" y="5185378"/>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10456717" y="-6946"/>
            <a:ext cx="1735283" cy="369332"/>
          </a:xfrm>
          <a:prstGeom prst="rect">
            <a:avLst/>
          </a:prstGeom>
          <a:solidFill>
            <a:srgbClr val="FFC000"/>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4" name="正方形/長方形 3"/>
          <p:cNvSpPr/>
          <p:nvPr/>
        </p:nvSpPr>
        <p:spPr>
          <a:xfrm>
            <a:off x="7923219" y="6216134"/>
            <a:ext cx="4089581" cy="584775"/>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グラフ横軸は係数番号（</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Hz</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ではない）</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グラフ縦軸は係数の実部</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03757" y="6355282"/>
            <a:ext cx="2191626" cy="338554"/>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グラフ縦軸は音圧</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1909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10/01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10/08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10/15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10/29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11/05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11/12</a:t>
            </a:r>
            <a:r>
              <a:rPr lang="en-US" altLang="ja-JP" sz="1600" dirty="0"/>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a:t>: </a:t>
            </a:r>
            <a:r>
              <a:rPr lang="en-US" altLang="ja-JP" sz="1600" dirty="0" smtClean="0"/>
              <a:t>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smtClean="0">
                <a:solidFill>
                  <a:srgbClr val="FF0000"/>
                </a:solidFill>
              </a:rPr>
              <a:t>教室</a:t>
            </a:r>
            <a:r>
              <a:rPr lang="en-US" altLang="ja-JP" sz="1600" dirty="0" smtClean="0">
                <a:solidFill>
                  <a:srgbClr val="FF0000"/>
                </a:solidFill>
              </a:rPr>
              <a:t>9,10)</a:t>
            </a:r>
            <a:endParaRPr lang="en-US" altLang="ja-JP" sz="1600" dirty="0" smtClean="0"/>
          </a:p>
          <a:p>
            <a:pPr marL="0" indent="0">
              <a:lnSpc>
                <a:spcPct val="100000"/>
              </a:lnSpc>
              <a:spcBef>
                <a:spcPts val="600"/>
              </a:spcBef>
              <a:spcAft>
                <a:spcPts val="600"/>
              </a:spcAft>
              <a:buNone/>
            </a:pPr>
            <a:r>
              <a:rPr lang="en-US" altLang="ja-JP" sz="1600" dirty="0" smtClean="0"/>
              <a:t>11/19</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a:t>2</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a:t>
            </a:r>
            <a:r>
              <a:rPr lang="en-US" altLang="ja-JP" sz="1600" dirty="0">
                <a:solidFill>
                  <a:srgbClr val="FF0000"/>
                </a:solidFill>
              </a:rPr>
              <a:t>9,10) ※</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11/26	</a:t>
            </a:r>
            <a:r>
              <a:rPr lang="ja-JP" altLang="en-US" sz="1600" dirty="0"/>
              <a:t>画像処理</a:t>
            </a:r>
            <a:r>
              <a:rPr lang="ja-JP" altLang="en-US" sz="1600" dirty="0" smtClean="0"/>
              <a:t>演習</a:t>
            </a:r>
            <a:r>
              <a:rPr lang="en-US" altLang="ja-JP" sz="1600" dirty="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en-US" altLang="ja-JP" sz="1600" dirty="0" smtClean="0">
                <a:solidFill>
                  <a:srgbClr val="FF0000"/>
                </a:solidFill>
              </a:rPr>
              <a:t>9,10, </a:t>
            </a:r>
            <a:r>
              <a:rPr lang="ja-JP" altLang="en-US" sz="1600" dirty="0" smtClean="0">
                <a:solidFill>
                  <a:srgbClr val="FF0000"/>
                </a:solidFill>
              </a:rPr>
              <a:t>前半部分の課題締め切り </a:t>
            </a:r>
            <a:r>
              <a:rPr lang="en-US" altLang="ja-JP" sz="1600" dirty="0" smtClean="0">
                <a:solidFill>
                  <a:srgbClr val="FF0000"/>
                </a:solidFill>
              </a:rPr>
              <a:t>11/29 23:59)</a:t>
            </a:r>
            <a:endParaRPr lang="en-US" altLang="ja-JP" sz="1600" dirty="0" smtClean="0"/>
          </a:p>
          <a:p>
            <a:pPr marL="0" indent="0">
              <a:lnSpc>
                <a:spcPct val="100000"/>
              </a:lnSpc>
              <a:spcBef>
                <a:spcPts val="600"/>
              </a:spcBef>
              <a:spcAft>
                <a:spcPts val="600"/>
              </a:spcAft>
              <a:buNone/>
            </a:pPr>
            <a:r>
              <a:rPr lang="en-US" altLang="ja-JP" sz="1600" dirty="0" smtClean="0"/>
              <a:t>12/03	</a:t>
            </a:r>
            <a:r>
              <a:rPr lang="ja-JP" altLang="en-US" sz="1600" dirty="0"/>
              <a:t>画像処理</a:t>
            </a:r>
            <a:r>
              <a:rPr lang="ja-JP" altLang="en-US" sz="1600" dirty="0" smtClean="0"/>
              <a:t>演習</a:t>
            </a:r>
            <a:r>
              <a:rPr lang="en-US" altLang="ja-JP" sz="1600" dirty="0"/>
              <a:t>4</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en-US" altLang="ja-JP" sz="1600" dirty="0">
                <a:solidFill>
                  <a:srgbClr val="FF0000"/>
                </a:solidFill>
              </a:rPr>
              <a:t>9,10)</a:t>
            </a:r>
            <a:endParaRPr lang="en-US" altLang="ja-JP" sz="1600" b="1" dirty="0" smtClean="0"/>
          </a:p>
          <a:p>
            <a:pPr marL="0" indent="0">
              <a:lnSpc>
                <a:spcPct val="100000"/>
              </a:lnSpc>
              <a:spcBef>
                <a:spcPts val="600"/>
              </a:spcBef>
              <a:spcAft>
                <a:spcPts val="600"/>
              </a:spcAft>
              <a:buNone/>
            </a:pPr>
            <a:r>
              <a:rPr lang="en-US" altLang="ja-JP" sz="1600" dirty="0" smtClean="0"/>
              <a:t>12/10	</a:t>
            </a:r>
            <a:r>
              <a:rPr lang="ja-JP" altLang="en-US" sz="1600" dirty="0"/>
              <a:t>画像処理</a:t>
            </a:r>
            <a:r>
              <a:rPr lang="ja-JP" altLang="en-US" sz="1600" dirty="0" smtClean="0"/>
              <a:t>演習</a:t>
            </a:r>
            <a:r>
              <a:rPr lang="en-US" altLang="ja-JP" sz="1600" dirty="0"/>
              <a:t>5</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a:t>
            </a:r>
            <a:r>
              <a:rPr lang="en-US" altLang="ja-JP" sz="1600" dirty="0" smtClean="0">
                <a:solidFill>
                  <a:srgbClr val="FF0000"/>
                </a:solidFill>
              </a:rPr>
              <a:t>9,10, </a:t>
            </a:r>
            <a:r>
              <a:rPr lang="ja-JP" altLang="en-US" sz="1600" dirty="0" smtClean="0">
                <a:solidFill>
                  <a:srgbClr val="FF0000"/>
                </a:solidFill>
              </a:rPr>
              <a:t>後半部分</a:t>
            </a:r>
            <a:r>
              <a:rPr lang="ja-JP" altLang="en-US" sz="1600" dirty="0">
                <a:solidFill>
                  <a:srgbClr val="FF0000"/>
                </a:solidFill>
              </a:rPr>
              <a:t>の課題締め切り </a:t>
            </a:r>
            <a:r>
              <a:rPr lang="en-US" altLang="ja-JP" sz="1600" dirty="0" smtClean="0">
                <a:solidFill>
                  <a:srgbClr val="FF0000"/>
                </a:solidFill>
              </a:rPr>
              <a:t>12/20</a:t>
            </a:r>
            <a:r>
              <a:rPr lang="en-US" altLang="ja-JP" sz="1600" dirty="0">
                <a:solidFill>
                  <a:srgbClr val="FF0000"/>
                </a:solidFill>
              </a:rPr>
              <a:t> 23:59</a:t>
            </a:r>
            <a:r>
              <a:rPr lang="en-US" altLang="ja-JP" sz="1600" dirty="0" smtClean="0">
                <a:solidFill>
                  <a:srgbClr val="FF0000"/>
                </a:solidFill>
              </a:rPr>
              <a:t>)</a:t>
            </a:r>
            <a:endParaRPr lang="ja-JP" altLang="en-US" sz="1600" dirty="0"/>
          </a:p>
          <a:p>
            <a:pPr marL="0" indent="0">
              <a:lnSpc>
                <a:spcPct val="100000"/>
              </a:lnSpc>
              <a:spcBef>
                <a:spcPts val="600"/>
              </a:spcBef>
              <a:spcAft>
                <a:spcPts val="600"/>
              </a:spcAft>
              <a:buNone/>
            </a:pPr>
            <a:r>
              <a:rPr lang="en-US" altLang="ja-JP" sz="1600" dirty="0" smtClean="0"/>
              <a:t>12/17	</a:t>
            </a:r>
            <a:r>
              <a:rPr lang="ja-JP" altLang="en-US" sz="1600" dirty="0"/>
              <a:t>画像の幾何</a:t>
            </a:r>
            <a:r>
              <a:rPr lang="ja-JP" altLang="en-US" sz="1600" dirty="0" smtClean="0"/>
              <a:t>変換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01/07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01/14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01/21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
        <p:nvSpPr>
          <p:cNvPr id="4" name="正方形/長方形 3"/>
          <p:cNvSpPr/>
          <p:nvPr/>
        </p:nvSpPr>
        <p:spPr>
          <a:xfrm>
            <a:off x="695458" y="5152636"/>
            <a:ext cx="7565673" cy="37348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22909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739" y="1747967"/>
            <a:ext cx="3201286" cy="2250946"/>
          </a:xfrm>
          <a:prstGeom prst="rect">
            <a:avLst/>
          </a:prstGeom>
        </p:spPr>
      </p:pic>
      <p:sp>
        <p:nvSpPr>
          <p:cNvPr id="2" name="タイトル 1"/>
          <p:cNvSpPr>
            <a:spLocks noGrp="1"/>
          </p:cNvSpPr>
          <p:nvPr>
            <p:ph type="title"/>
          </p:nvPr>
        </p:nvSpPr>
        <p:spPr>
          <a:xfrm>
            <a:off x="528289" y="283483"/>
            <a:ext cx="11473211" cy="733270"/>
          </a:xfrm>
        </p:spPr>
        <p:txBody>
          <a:bodyPr/>
          <a:lstStyle/>
          <a:p>
            <a:r>
              <a:rPr lang="ja-JP" altLang="en-US" dirty="0" smtClean="0"/>
              <a:t>フーリエ変換とは</a:t>
            </a:r>
            <a:endParaRPr kumimoji="1" lang="ja-JP" altLang="en-US" dirty="0"/>
          </a:p>
        </p:txBody>
      </p:sp>
      <p:sp>
        <p:nvSpPr>
          <p:cNvPr id="6" name="コンテンツ プレースホルダー 2"/>
          <p:cNvSpPr>
            <a:spLocks noGrp="1"/>
          </p:cNvSpPr>
          <p:nvPr>
            <p:ph idx="1"/>
          </p:nvPr>
        </p:nvSpPr>
        <p:spPr>
          <a:xfrm>
            <a:off x="7061200" y="1242415"/>
            <a:ext cx="5130800" cy="2897785"/>
          </a:xfrm>
        </p:spPr>
        <p:txBody>
          <a:bodyPr>
            <a:normAutofit/>
          </a:bodyPr>
          <a:lstStyle/>
          <a:p>
            <a:r>
              <a:rPr lang="ja-JP" altLang="en-US" sz="2000" dirty="0"/>
              <a:t>フーリエ</a:t>
            </a:r>
            <a:r>
              <a:rPr lang="ja-JP" altLang="en-US" sz="2000" dirty="0" smtClean="0"/>
              <a:t>変換後の関数は元信号に含まれる正弦波の量を示す</a:t>
            </a:r>
            <a:endParaRPr lang="en-US" altLang="ja-JP" sz="2000" dirty="0" smtClean="0"/>
          </a:p>
          <a:p>
            <a:r>
              <a:rPr lang="ja-JP" altLang="en-US" sz="2000" dirty="0" smtClean="0"/>
              <a:t>中央に</a:t>
            </a:r>
            <a:r>
              <a:rPr lang="ja-JP" altLang="en-US" sz="2000" dirty="0"/>
              <a:t>近</a:t>
            </a:r>
            <a:r>
              <a:rPr lang="ja-JP" altLang="en-US" sz="2000" dirty="0" smtClean="0"/>
              <a:t>いほど低周波，外ほどが高周波</a:t>
            </a:r>
            <a:endParaRPr lang="en-US" altLang="ja-JP" sz="2000" dirty="0" smtClean="0"/>
          </a:p>
          <a:p>
            <a:r>
              <a:rPr lang="ja-JP" altLang="en-US" sz="2000" dirty="0" smtClean="0"/>
              <a:t>中央（最も低周波）は，定数項で直流成分と呼ばれる</a:t>
            </a:r>
            <a:endParaRPr lang="en-US" altLang="ja-JP" sz="2000" dirty="0" smtClean="0"/>
          </a:p>
          <a:p>
            <a:pPr lvl="1"/>
            <a:r>
              <a:rPr lang="ja-JP" altLang="en-US" sz="1600" dirty="0" smtClean="0"/>
              <a:t>直流成分があるので正弦波の組み合わせでも平均値が</a:t>
            </a:r>
            <a:r>
              <a:rPr lang="en-US" altLang="ja-JP" sz="1600" dirty="0" smtClean="0"/>
              <a:t>0</a:t>
            </a:r>
            <a:r>
              <a:rPr lang="ja-JP" altLang="en-US" sz="1600" dirty="0" smtClean="0"/>
              <a:t>でない信号を作れる</a:t>
            </a:r>
            <a:endParaRPr lang="en-US" altLang="ja-JP" sz="2000" dirty="0" smtClean="0"/>
          </a:p>
          <a:p>
            <a:endParaRPr lang="en-US" altLang="ja-JP" sz="2000" dirty="0" smtClean="0"/>
          </a:p>
        </p:txBody>
      </p:sp>
      <p:grpSp>
        <p:nvGrpSpPr>
          <p:cNvPr id="7" name="グループ化 6"/>
          <p:cNvGrpSpPr/>
          <p:nvPr/>
        </p:nvGrpSpPr>
        <p:grpSpPr>
          <a:xfrm>
            <a:off x="387350" y="1747229"/>
            <a:ext cx="6448357" cy="2150387"/>
            <a:chOff x="1545502" y="2337533"/>
            <a:chExt cx="10430215" cy="3478250"/>
          </a:xfrm>
        </p:grpSpPr>
        <p:grpSp>
          <p:nvGrpSpPr>
            <p:cNvPr id="5" name="グループ化 4"/>
            <p:cNvGrpSpPr/>
            <p:nvPr/>
          </p:nvGrpSpPr>
          <p:grpSpPr>
            <a:xfrm>
              <a:off x="1545502" y="2337533"/>
              <a:ext cx="4296451" cy="3478250"/>
              <a:chOff x="1545502" y="2337533"/>
              <a:chExt cx="4296451" cy="3478250"/>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1904" b="4907"/>
              <a:stretch/>
            </p:blipFill>
            <p:spPr>
              <a:xfrm>
                <a:off x="1545502" y="2337533"/>
                <a:ext cx="4296451" cy="3478250"/>
              </a:xfrm>
              <a:prstGeom prst="rect">
                <a:avLst/>
              </a:prstGeom>
            </p:spPr>
          </p:pic>
          <p:cxnSp>
            <p:nvCxnSpPr>
              <p:cNvPr id="23" name="直線矢印コネクタ 22"/>
              <p:cNvCxnSpPr/>
              <p:nvPr/>
            </p:nvCxnSpPr>
            <p:spPr>
              <a:xfrm>
                <a:off x="1572495"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p:cNvCxnSpPr/>
            <p:nvPr/>
          </p:nvCxnSpPr>
          <p:spPr>
            <a:xfrm>
              <a:off x="7880866" y="5627823"/>
              <a:ext cx="4094851"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右矢印 11"/>
            <p:cNvSpPr/>
            <p:nvPr/>
          </p:nvSpPr>
          <p:spPr>
            <a:xfrm>
              <a:off x="5714229"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714230" y="4124697"/>
              <a:ext cx="165946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正方形/長方形 33"/>
          <p:cNvSpPr/>
          <p:nvPr/>
        </p:nvSpPr>
        <p:spPr>
          <a:xfrm>
            <a:off x="10427606" y="0"/>
            <a:ext cx="1764394" cy="369332"/>
          </a:xfrm>
          <a:prstGeom prst="rect">
            <a:avLst/>
          </a:prstGeom>
          <a:solidFill>
            <a:schemeClr val="accent4"/>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21" name="正方形/長方形 20"/>
          <p:cNvSpPr/>
          <p:nvPr/>
        </p:nvSpPr>
        <p:spPr>
          <a:xfrm>
            <a:off x="4859608" y="1624514"/>
            <a:ext cx="175240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周波数</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係数番号</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8" name="グループ化 47"/>
          <p:cNvGrpSpPr/>
          <p:nvPr/>
        </p:nvGrpSpPr>
        <p:grpSpPr>
          <a:xfrm>
            <a:off x="232172" y="2070100"/>
            <a:ext cx="5205968" cy="4567030"/>
            <a:chOff x="968772" y="2070100"/>
            <a:chExt cx="5205968" cy="4567030"/>
          </a:xfrm>
        </p:grpSpPr>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12168" t="9066" r="9160" b="9385"/>
            <a:stretch/>
          </p:blipFill>
          <p:spPr>
            <a:xfrm>
              <a:off x="993141" y="5021188"/>
              <a:ext cx="1781116" cy="1384693"/>
            </a:xfrm>
            <a:prstGeom prst="rect">
              <a:avLst/>
            </a:prstGeom>
          </p:spPr>
        </p:pic>
        <p:cxnSp>
          <p:nvCxnSpPr>
            <p:cNvPr id="27" name="直線矢印コネクタ 26"/>
            <p:cNvCxnSpPr/>
            <p:nvPr/>
          </p:nvCxnSpPr>
          <p:spPr>
            <a:xfrm>
              <a:off x="968772"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317625"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6111240" y="2070100"/>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カギ線コネクタ 44"/>
            <p:cNvCxnSpPr>
              <a:stCxn id="43" idx="2"/>
              <a:endCxn id="9" idx="0"/>
            </p:cNvCxnSpPr>
            <p:nvPr/>
          </p:nvCxnSpPr>
          <p:spPr>
            <a:xfrm rot="5400000">
              <a:off x="3388701" y="2266899"/>
              <a:ext cx="1249288" cy="4259291"/>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229876" y="2072006"/>
            <a:ext cx="1955403" cy="4565124"/>
            <a:chOff x="5966476" y="2072006"/>
            <a:chExt cx="1955403" cy="4565124"/>
          </a:xfrm>
        </p:grpSpPr>
        <p:pic>
          <p:nvPicPr>
            <p:cNvPr id="22" name="図 21"/>
            <p:cNvPicPr>
              <a:picLocks noChangeAspect="1"/>
            </p:cNvPicPr>
            <p:nvPr/>
          </p:nvPicPr>
          <p:blipFill rotWithShape="1">
            <a:blip r:embed="rId6" cstate="print">
              <a:extLst>
                <a:ext uri="{28A0092B-C50C-407E-A947-70E740481C1C}">
                  <a14:useLocalDpi xmlns:a14="http://schemas.microsoft.com/office/drawing/2010/main" val="0"/>
                </a:ext>
              </a:extLst>
            </a:blip>
            <a:srcRect l="12204" t="9066" r="9124" b="9384"/>
            <a:stretch/>
          </p:blipFill>
          <p:spPr>
            <a:xfrm>
              <a:off x="6010589" y="5021188"/>
              <a:ext cx="1781116" cy="1384692"/>
            </a:xfrm>
            <a:prstGeom prst="rect">
              <a:avLst/>
            </a:prstGeom>
          </p:spPr>
        </p:pic>
        <p:cxnSp>
          <p:nvCxnSpPr>
            <p:cNvPr id="30" name="直線矢印コネクタ 29"/>
            <p:cNvCxnSpPr/>
            <p:nvPr/>
          </p:nvCxnSpPr>
          <p:spPr>
            <a:xfrm>
              <a:off x="596647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33755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7" name="カギ線コネクタ 56"/>
            <p:cNvCxnSpPr>
              <a:endCxn id="22" idx="0"/>
            </p:cNvCxnSpPr>
            <p:nvPr/>
          </p:nvCxnSpPr>
          <p:spPr>
            <a:xfrm rot="16200000" flipH="1">
              <a:off x="6069192" y="4189232"/>
              <a:ext cx="1239763" cy="424147"/>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6443347" y="207200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2724928" y="2070101"/>
            <a:ext cx="2822434" cy="4567029"/>
            <a:chOff x="2724928" y="2070101"/>
            <a:chExt cx="2822434" cy="4567029"/>
          </a:xfrm>
        </p:grpSpPr>
        <p:grpSp>
          <p:nvGrpSpPr>
            <p:cNvPr id="61" name="グループ化 60"/>
            <p:cNvGrpSpPr/>
            <p:nvPr/>
          </p:nvGrpSpPr>
          <p:grpSpPr>
            <a:xfrm>
              <a:off x="2773323" y="2070101"/>
              <a:ext cx="2774039" cy="4567029"/>
              <a:chOff x="3509923" y="2070101"/>
              <a:chExt cx="2774039" cy="4567029"/>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l="12133" t="8736" r="9195" b="9715"/>
              <a:stretch/>
            </p:blipFill>
            <p:spPr>
              <a:xfrm>
                <a:off x="3509923" y="5021188"/>
                <a:ext cx="1781116" cy="1384692"/>
              </a:xfrm>
              <a:prstGeom prst="rect">
                <a:avLst/>
              </a:prstGeom>
            </p:spPr>
          </p:pic>
          <p:sp>
            <p:nvSpPr>
              <p:cNvPr id="32" name="正方形/長方形 31"/>
              <p:cNvSpPr/>
              <p:nvPr/>
            </p:nvSpPr>
            <p:spPr>
              <a:xfrm>
                <a:off x="4794506"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220462" y="2070101"/>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カギ線コネクタ 51"/>
              <p:cNvCxnSpPr>
                <a:stCxn id="51" idx="2"/>
              </p:cNvCxnSpPr>
              <p:nvPr/>
            </p:nvCxnSpPr>
            <p:spPr>
              <a:xfrm rot="5400000">
                <a:off x="4724564" y="3493539"/>
                <a:ext cx="1249287" cy="1806011"/>
              </a:xfrm>
              <a:prstGeom prst="bentConnector3">
                <a:avLst>
                  <a:gd name="adj1" fmla="val 60979"/>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p:nvPr/>
          </p:nvCxnSpPr>
          <p:spPr>
            <a:xfrm>
              <a:off x="2724928"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6034407" y="2064386"/>
            <a:ext cx="3595622" cy="4572744"/>
            <a:chOff x="6034407" y="2064386"/>
            <a:chExt cx="3595622" cy="4572744"/>
          </a:xfrm>
        </p:grpSpPr>
        <p:pic>
          <p:nvPicPr>
            <p:cNvPr id="8" name="図 7"/>
            <p:cNvPicPr>
              <a:picLocks noChangeAspect="1"/>
            </p:cNvPicPr>
            <p:nvPr/>
          </p:nvPicPr>
          <p:blipFill rotWithShape="1">
            <a:blip r:embed="rId8" cstate="print">
              <a:extLst>
                <a:ext uri="{28A0092B-C50C-407E-A947-70E740481C1C}">
                  <a14:useLocalDpi xmlns:a14="http://schemas.microsoft.com/office/drawing/2010/main" val="0"/>
                </a:ext>
              </a:extLst>
            </a:blip>
            <a:srcRect l="12168" t="9394" r="9406" b="9714"/>
            <a:stretch/>
          </p:blipFill>
          <p:spPr>
            <a:xfrm>
              <a:off x="7760832" y="5028213"/>
              <a:ext cx="1770518" cy="1369647"/>
            </a:xfrm>
            <a:prstGeom prst="rect">
              <a:avLst/>
            </a:prstGeom>
          </p:spPr>
        </p:pic>
        <p:cxnSp>
          <p:nvCxnSpPr>
            <p:cNvPr id="63" name="直線矢印コネクタ 62"/>
            <p:cNvCxnSpPr/>
            <p:nvPr/>
          </p:nvCxnSpPr>
          <p:spPr>
            <a:xfrm>
              <a:off x="767462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904570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5" name="カギ線コネクタ 64"/>
            <p:cNvCxnSpPr>
              <a:stCxn id="66" idx="2"/>
              <a:endCxn id="8" idx="0"/>
            </p:cNvCxnSpPr>
            <p:nvPr/>
          </p:nvCxnSpPr>
          <p:spPr>
            <a:xfrm rot="16200000" flipH="1">
              <a:off x="6725111" y="3107232"/>
              <a:ext cx="1262027" cy="2579934"/>
            </a:xfrm>
            <a:prstGeom prst="bentConnector3">
              <a:avLst>
                <a:gd name="adj1" fmla="val 44717"/>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6034407" y="206438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コンテンツ プレースホルダー 2"/>
          <p:cNvSpPr txBox="1">
            <a:spLocks/>
          </p:cNvSpPr>
          <p:nvPr/>
        </p:nvSpPr>
        <p:spPr>
          <a:xfrm>
            <a:off x="9690100" y="5511437"/>
            <a:ext cx="2980871" cy="4989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smtClean="0"/>
              <a:t>※</a:t>
            </a:r>
            <a:r>
              <a:rPr lang="ja-JP" altLang="en-US" sz="1600" dirty="0" smtClean="0"/>
              <a:t>下の</a:t>
            </a:r>
            <a:r>
              <a:rPr lang="ja-JP" altLang="en-US" sz="1600" dirty="0"/>
              <a:t>波</a:t>
            </a:r>
            <a:r>
              <a:rPr lang="ja-JP" altLang="en-US" sz="1600" dirty="0" smtClean="0"/>
              <a:t>はイメージ</a:t>
            </a:r>
            <a:endParaRPr lang="en-US" altLang="ja-JP" sz="1600" dirty="0" smtClean="0"/>
          </a:p>
          <a:p>
            <a:pPr marL="0" indent="0">
              <a:buNone/>
            </a:pPr>
            <a:r>
              <a:rPr lang="en-US" altLang="ja-JP" sz="1600" dirty="0"/>
              <a:t>※</a:t>
            </a:r>
            <a:r>
              <a:rPr lang="ja-JP" altLang="en-US" sz="1600" dirty="0" smtClean="0"/>
              <a:t>本来はもっともっと</a:t>
            </a:r>
            <a:r>
              <a:rPr lang="ja-JP" altLang="en-US" sz="1600" dirty="0"/>
              <a:t>細</a:t>
            </a:r>
            <a:r>
              <a:rPr lang="ja-JP" altLang="en-US" sz="1600" dirty="0" smtClean="0"/>
              <a:t>かいです。</a:t>
            </a:r>
            <a:endParaRPr lang="en-US" altLang="ja-JP" sz="1600" dirty="0" smtClean="0"/>
          </a:p>
        </p:txBody>
      </p:sp>
    </p:spTree>
    <p:extLst>
      <p:ext uri="{BB962C8B-B14F-4D97-AF65-F5344CB8AC3E}">
        <p14:creationId xmlns:p14="http://schemas.microsoft.com/office/powerpoint/2010/main" val="37712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smtClean="0">
                    <a:latin typeface="Cambria Math" panose="02040503050406030204" pitchFamily="18" charset="0"/>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smtClean="0"/>
                  <a:t> </a:t>
                </a:r>
                <a:endParaRPr lang="en-US" altLang="ja-JP" sz="2400" i="1" dirty="0" smtClean="0">
                  <a:latin typeface="Cambria Math" panose="02040503050406030204" pitchFamily="18" charset="0"/>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smtClean="0"/>
                  <a:t> </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rotWithShape="0">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smtClean="0"/>
                  <a:t>基本</a:t>
                </a:r>
                <a14:m>
                  <m:oMath xmlns:m="http://schemas.openxmlformats.org/officeDocument/2006/math">
                    <m:r>
                      <a:rPr lang="ja-JP" altLang="en-US" i="1" smtClean="0">
                        <a:latin typeface="Cambria Math" panose="02040503050406030204" pitchFamily="18" charset="0"/>
                      </a:rPr>
                      <m:t>周波数</m:t>
                    </m:r>
                  </m:oMath>
                </a14:m>
                <a:endParaRPr lang="en-US" altLang="ja-JP" dirty="0" smtClean="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rotWithShape="0">
                <a:blip r:embed="rId7"/>
                <a:stretch>
                  <a:fillRect l="-3636" t="-4592"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097545" cy="321731"/>
              </a:xfrm>
              <a:prstGeom prst="rect">
                <a:avLst/>
              </a:prstGeom>
              <a:blipFill rotWithShape="0">
                <a:blip r:embed="rId8"/>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67087" cy="321731"/>
              </a:xfrm>
              <a:prstGeom prst="rect">
                <a:avLst/>
              </a:prstGeom>
              <a:blipFill rotWithShape="0">
                <a:blip r:embed="rId9"/>
                <a:stretch>
                  <a:fillRect b="-13208"/>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097545" cy="321731"/>
              </a:xfrm>
              <a:prstGeom prst="rect">
                <a:avLst/>
              </a:prstGeom>
              <a:blipFill rotWithShape="0">
                <a:blip r:embed="rId10"/>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67087" cy="321731"/>
              </a:xfrm>
              <a:prstGeom prst="rect">
                <a:avLst/>
              </a:prstGeom>
              <a:blipFill rotWithShape="0">
                <a:blip r:embed="rId11"/>
                <a:stretch>
                  <a:fillRect b="-13208"/>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0975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097545" cy="369332"/>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670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67087" cy="369332"/>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418617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2"/>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9" name="グループ化 18"/>
          <p:cNvGrpSpPr/>
          <p:nvPr/>
        </p:nvGrpSpPr>
        <p:grpSpPr>
          <a:xfrm>
            <a:off x="2522483" y="3153103"/>
            <a:ext cx="8705752" cy="1934523"/>
            <a:chOff x="2522483" y="3153103"/>
            <a:chExt cx="8705752" cy="1934523"/>
          </a:xfrm>
        </p:grpSpPr>
        <mc:AlternateContent xmlns:mc="http://schemas.openxmlformats.org/markup-compatibility/2006" xmlns:a14="http://schemas.microsoft.com/office/drawing/2010/main">
          <mc:Choice Requires="a14">
            <p:sp>
              <p:nvSpPr>
                <p:cNvPr id="3" name="正方形/長方形 2"/>
                <p:cNvSpPr/>
                <p:nvPr/>
              </p:nvSpPr>
              <p:spPr>
                <a:xfrm>
                  <a:off x="5144518" y="4071963"/>
                  <a:ext cx="6083717" cy="1015663"/>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この複素数表記された</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正弦波を重ね合わせていることは分かるんだけど、</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cos</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r>
                        <a:rPr lang="en-US" altLang="ja-JP" sz="2000" b="0" i="1" smtClean="0">
                          <a:latin typeface="Cambria Math" panose="02040503050406030204" pitchFamily="18" charset="0"/>
                        </a:rPr>
                        <m:t>,</m:t>
                      </m:r>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に比べてイメージしにくい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44518" y="4071963"/>
                  <a:ext cx="6083717" cy="1015663"/>
                </a:xfrm>
                <a:prstGeom prst="rect">
                  <a:avLst/>
                </a:prstGeom>
                <a:blipFill rotWithShape="0">
                  <a:blip r:embed="rId5"/>
                  <a:stretch>
                    <a:fillRect l="-1102" t="-4192" r="-301" b="-9581"/>
                  </a:stretch>
                </a:blipFill>
              </p:spPr>
              <p:txBody>
                <a:bodyPr/>
                <a:lstStyle/>
                <a:p>
                  <a:r>
                    <a:rPr lang="ja-JP" altLang="en-US">
                      <a:noFill/>
                    </a:rPr>
                    <a:t> </a:t>
                  </a:r>
                </a:p>
              </p:txBody>
            </p:sp>
          </mc:Fallback>
        </mc:AlternateContent>
        <p:cxnSp>
          <p:nvCxnSpPr>
            <p:cNvPr id="14" name="直線矢印コネクタ 13"/>
            <p:cNvCxnSpPr>
              <a:stCxn id="3" idx="1"/>
            </p:cNvCxnSpPr>
            <p:nvPr/>
          </p:nvCxnSpPr>
          <p:spPr>
            <a:xfrm flipH="1" flipV="1">
              <a:off x="3222256" y="3690390"/>
              <a:ext cx="1922262" cy="889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2522483" y="3153103"/>
              <a:ext cx="867103" cy="677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フリーフォーム 2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0076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4"/>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5"/>
                <a:stretch>
                  <a:fillRect/>
                </a:stretch>
              </a:blipFill>
            </p:spPr>
            <p:txBody>
              <a:bodyPr/>
              <a:lstStyle/>
              <a:p>
                <a:r>
                  <a:rPr lang="ja-JP" altLang="en-US">
                    <a:noFill/>
                  </a:rPr>
                  <a:t> </a:t>
                </a:r>
              </a:p>
            </p:txBody>
          </p:sp>
        </mc:Fallback>
      </mc:AlternateContent>
      <p:pic>
        <p:nvPicPr>
          <p:cNvPr id="17"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2603" b="17300"/>
          <a:stretch/>
        </p:blipFill>
        <p:spPr>
          <a:xfrm>
            <a:off x="5573267" y="2388982"/>
            <a:ext cx="6320029" cy="3921459"/>
          </a:xfrm>
          <a:prstGeom prst="rect">
            <a:avLst/>
          </a:prstGeom>
        </p:spPr>
      </p:pic>
      <p:cxnSp>
        <p:nvCxnSpPr>
          <p:cNvPr id="21" name="直線矢印コネクタ 20"/>
          <p:cNvCxnSpPr/>
          <p:nvPr/>
        </p:nvCxnSpPr>
        <p:spPr>
          <a:xfrm>
            <a:off x="6269166" y="15554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1649677"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9308341" y="621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967004"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正方形/長方形 24"/>
              <p:cNvSpPr/>
              <p:nvPr/>
            </p:nvSpPr>
            <p:spPr>
              <a:xfrm>
                <a:off x="6400295" y="15804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6400295" y="1580446"/>
                <a:ext cx="592085" cy="609077"/>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1353295" y="15804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11353295" y="1580446"/>
                <a:ext cx="380489" cy="609077"/>
              </a:xfrm>
              <a:prstGeom prst="rect">
                <a:avLst/>
              </a:prstGeom>
              <a:blipFill rotWithShape="0">
                <a:blip r:embed="rId8"/>
                <a:stretch>
                  <a:fillRect/>
                </a:stretch>
              </a:blipFill>
            </p:spPr>
            <p:txBody>
              <a:bodyPr/>
              <a:lstStyle/>
              <a:p>
                <a:r>
                  <a:rPr lang="ja-JP" altLang="en-US">
                    <a:noFill/>
                  </a:rPr>
                  <a:t> </a:t>
                </a:r>
              </a:p>
            </p:txBody>
          </p:sp>
        </mc:Fallback>
      </mc:AlternateContent>
      <p:sp>
        <p:nvSpPr>
          <p:cNvPr id="27" name="フリーフォーム 26"/>
          <p:cNvSpPr/>
          <p:nvPr/>
        </p:nvSpPr>
        <p:spPr>
          <a:xfrm>
            <a:off x="6995127" y="2827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864928" y="6374630"/>
            <a:ext cx="2236510"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青が時間軸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407228" y="6374630"/>
            <a:ext cx="1826141" cy="584775"/>
          </a:xfrm>
          <a:prstGeom prst="rect">
            <a:avLst/>
          </a:prstGeom>
        </p:spPr>
        <p:txBody>
          <a:bodyPr wrap="none">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が実軸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693228" y="6374630"/>
            <a:ext cx="1826141"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緑が虚軸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2984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lstStyle/>
          <a:p>
            <a:r>
              <a:rPr kumimoji="1" lang="ja-JP" altLang="en-US" dirty="0" smtClean="0"/>
              <a:t>フーリエ変換とは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62000" y="5297714"/>
                <a:ext cx="11111260" cy="1402201"/>
              </a:xfrm>
            </p:spPr>
            <p:txBody>
              <a:bodyPr>
                <a:normAutofit/>
              </a:bodyPr>
              <a:lstStyle/>
              <a:p>
                <a:r>
                  <a:rPr lang="ja-JP" altLang="en-US" sz="2400" dirty="0" smtClean="0"/>
                  <a:t>時間</a:t>
                </a:r>
                <a14:m>
                  <m:oMath xmlns:m="http://schemas.openxmlformats.org/officeDocument/2006/math">
                    <m:r>
                      <a:rPr lang="en-US" altLang="ja-JP" sz="2400" b="0" i="1" smtClean="0">
                        <a:latin typeface="Cambria Math" panose="02040503050406030204" pitchFamily="18" charset="0"/>
                      </a:rPr>
                      <m:t>𝑡</m:t>
                    </m:r>
                  </m:oMath>
                </a14:m>
                <a:r>
                  <a:rPr lang="ja-JP" altLang="en-US" sz="2400" dirty="0" smtClean="0"/>
                  <a:t>の</a:t>
                </a:r>
                <a:r>
                  <a:rPr kumimoji="1" lang="ja-JP" altLang="en-US" sz="2400" dirty="0" smtClean="0"/>
                  <a:t>関数 </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en-US" altLang="ja-JP" sz="2400" dirty="0" smtClean="0"/>
                  <a:t> </a:t>
                </a:r>
                <a:r>
                  <a:rPr lang="ja-JP" altLang="en-US" sz="2400" dirty="0" smtClean="0"/>
                  <a:t>を、周波数</a:t>
                </a:r>
                <a14:m>
                  <m:oMath xmlns:m="http://schemas.openxmlformats.org/officeDocument/2006/math">
                    <m:r>
                      <a:rPr lang="en-US" altLang="ja-JP" sz="2400" i="1">
                        <a:latin typeface="Cambria Math" panose="02040503050406030204" pitchFamily="18" charset="0"/>
                      </a:rPr>
                      <m:t>𝜔</m:t>
                    </m:r>
                  </m:oMath>
                </a14:m>
                <a:r>
                  <a:rPr lang="ja-JP" altLang="en-US" sz="2400" dirty="0" smtClean="0"/>
                  <a:t>の関数</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に変換する</a:t>
                </a:r>
                <a:r>
                  <a:rPr lang="en-US" altLang="ja-JP" sz="2400" dirty="0" smtClean="0"/>
                  <a:t> </a:t>
                </a:r>
              </a:p>
              <a:p>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と</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は複素数関数である（</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は実数関数のことが多い）</a:t>
                </a:r>
                <a:endParaRPr lang="en-US" altLang="ja-JP" sz="2400" dirty="0" smtClean="0"/>
              </a:p>
              <a:p>
                <a:r>
                  <a:rPr kumimoji="1" lang="ja-JP" altLang="en-US" sz="2400" dirty="0" smtClean="0"/>
                  <a:t>フーリエ級数展開において </a:t>
                </a:r>
                <a:r>
                  <a:rPr kumimoji="1" lang="en-US" altLang="ja-JP" sz="2400" dirty="0" smtClean="0"/>
                  <a:t>T</a:t>
                </a:r>
                <a:r>
                  <a:rPr lang="ja-JP" altLang="en-US" sz="2400" dirty="0"/>
                  <a:t> </a:t>
                </a:r>
                <a:r>
                  <a:rPr lang="ja-JP" altLang="en-US" sz="2400" dirty="0" smtClean="0">
                    <a:sym typeface="Wingdings" panose="05000000000000000000" pitchFamily="2" charset="2"/>
                  </a:rPr>
                  <a:t>→ ∞ とすると</a:t>
                </a:r>
                <a:r>
                  <a:rPr lang="ja-JP" altLang="en-US" sz="2400" dirty="0">
                    <a:sym typeface="Wingdings" panose="05000000000000000000" pitchFamily="2" charset="2"/>
                  </a:rPr>
                  <a:t>導出</a:t>
                </a:r>
                <a:r>
                  <a:rPr lang="ja-JP" altLang="en-US" sz="2400" dirty="0" smtClean="0">
                    <a:sym typeface="Wingdings" panose="05000000000000000000" pitchFamily="2" charset="2"/>
                  </a:rPr>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62000" y="5297714"/>
                <a:ext cx="11111260" cy="1402201"/>
              </a:xfrm>
              <a:blipFill rotWithShape="0">
                <a:blip r:embed="rId3"/>
                <a:stretch>
                  <a:fillRect l="-713" t="-5652" b="-6087"/>
                </a:stretch>
              </a:blipFill>
            </p:spPr>
            <p:txBody>
              <a:bodyPr/>
              <a:lstStyle/>
              <a:p>
                <a:r>
                  <a:rPr lang="ja-JP" altLang="en-US">
                    <a:noFill/>
                  </a:rPr>
                  <a:t> </a:t>
                </a:r>
              </a:p>
            </p:txBody>
          </p:sp>
        </mc:Fallback>
      </mc:AlternateContent>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67742"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67742" y="1942988"/>
                  <a:ext cx="4573240" cy="1154803"/>
                </a:xfrm>
                <a:prstGeom prst="rect">
                  <a:avLst/>
                </a:prstGeom>
                <a:blipFill rotWithShape="0">
                  <a:blip r:embed="rId5"/>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8" name="グループ化 27"/>
          <p:cNvGrpSpPr/>
          <p:nvPr/>
        </p:nvGrpSpPr>
        <p:grpSpPr>
          <a:xfrm>
            <a:off x="954315" y="2694756"/>
            <a:ext cx="10337799" cy="2428249"/>
            <a:chOff x="693058" y="3060700"/>
            <a:chExt cx="11004365" cy="2584819"/>
          </a:xfrm>
        </p:grpSpPr>
        <p:cxnSp>
          <p:nvCxnSpPr>
            <p:cNvPr id="6" name="直線矢印コネクタ 5"/>
            <p:cNvCxnSpPr/>
            <p:nvPr/>
          </p:nvCxnSpPr>
          <p:spPr>
            <a:xfrm>
              <a:off x="711200" y="5041900"/>
              <a:ext cx="48387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864350" y="5041900"/>
              <a:ext cx="46863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313055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920750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693058" y="38424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195827" y="5060744"/>
                  <a:ext cx="4495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𝑡</m:t>
                        </m:r>
                      </m:oMath>
                    </m:oMathPara>
                  </a14:m>
                  <a:endParaRPr lang="ja-JP" altLang="en-US" sz="32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195827" y="5060744"/>
                  <a:ext cx="449546"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11161828" y="4958834"/>
                  <a:ext cx="535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𝜔</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161828" y="4958834"/>
                  <a:ext cx="535595" cy="523220"/>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7398703" y="3388360"/>
              <a:ext cx="3573780" cy="1638300"/>
              <a:chOff x="7393940" y="3172460"/>
              <a:chExt cx="3573780" cy="1638300"/>
            </a:xfrm>
          </p:grpSpPr>
          <p:sp>
            <p:nvSpPr>
              <p:cNvPr id="22" name="フリーフォーム 21"/>
              <p:cNvSpPr/>
              <p:nvPr/>
            </p:nvSpPr>
            <p:spPr>
              <a:xfrm flipH="1">
                <a:off x="9199880" y="3172460"/>
                <a:ext cx="17678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393940" y="3172460"/>
                <a:ext cx="18059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3226230" y="3460234"/>
                  <a:ext cx="1028230" cy="584775"/>
                </a:xfrm>
                <a:prstGeom prst="rect">
                  <a:avLst/>
                </a:prstGeom>
              </p:spPr>
              <p:txBody>
                <a:bodyPr wrap="none">
                  <a:spAutoFit/>
                </a:bodyPr>
                <a:lstStyle/>
                <a:p>
                  <a:r>
                    <a:rPr lang="ja-JP" altLang="en-US" sz="3200" dirty="0"/>
                    <a:t> </a:t>
                  </a:r>
                  <a14:m>
                    <m:oMath xmlns:m="http://schemas.openxmlformats.org/officeDocument/2006/math">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e>
                      </m:d>
                    </m:oMath>
                  </a14:m>
                  <a:endParaRPr lang="ja-JP" altLang="en-US" sz="32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3226230" y="3460234"/>
                  <a:ext cx="1028230" cy="58477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9225295" y="3180834"/>
                  <a:ext cx="119077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𝐹</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9225295" y="3180834"/>
                  <a:ext cx="1190775" cy="584775"/>
                </a:xfrm>
                <a:prstGeom prst="rect">
                  <a:avLst/>
                </a:prstGeom>
                <a:blipFill rotWithShape="0">
                  <a:blip r:embed="rId9"/>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957155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ガウス関数のフーリエ変換</a:t>
            </a:r>
            <a:endParaRPr kumimoji="1" lang="ja-JP" altLang="en-US" dirty="0"/>
          </a:p>
        </p:txBody>
      </p:sp>
      <p:sp>
        <p:nvSpPr>
          <p:cNvPr id="3" name="コンテンツ プレースホルダー 2"/>
          <p:cNvSpPr>
            <a:spLocks noGrp="1"/>
          </p:cNvSpPr>
          <p:nvPr>
            <p:ph idx="1"/>
          </p:nvPr>
        </p:nvSpPr>
        <p:spPr>
          <a:xfrm>
            <a:off x="457199" y="1181100"/>
            <a:ext cx="11473211" cy="1016000"/>
          </a:xfrm>
        </p:spPr>
        <p:txBody>
          <a:bodyPr>
            <a:noAutofit/>
          </a:bodyPr>
          <a:lstStyle/>
          <a:p>
            <a:r>
              <a:rPr kumimoji="1" lang="ja-JP" altLang="en-US" sz="2000" dirty="0" smtClean="0"/>
              <a:t>ガウス関数をフーリエ変換するとガウス関数になる</a:t>
            </a:r>
            <a:endParaRPr kumimoji="1" lang="en-US" altLang="ja-JP" sz="2000" dirty="0" smtClean="0"/>
          </a:p>
          <a:p>
            <a:r>
              <a:rPr lang="ja-JP" altLang="en-US" sz="2000" dirty="0" smtClean="0"/>
              <a:t>標準偏差は逆数になる（裾の広い関数はとがった関数に）</a:t>
            </a:r>
            <a:endParaRPr lang="en-US" altLang="ja-JP" sz="2000" dirty="0" smtClean="0"/>
          </a:p>
          <a:p>
            <a:r>
              <a:rPr lang="ja-JP" altLang="en-US" sz="2000" dirty="0" smtClean="0"/>
              <a:t>虚部はゼロになる</a:t>
            </a:r>
            <a:endParaRPr kumimoji="1" lang="en-US" altLang="ja-JP" sz="2000" dirty="0" smtClean="0"/>
          </a:p>
          <a:p>
            <a:endParaRPr kumimoji="1" lang="ja-JP" altLang="en-US" sz="2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25</a:t>
            </a:fld>
            <a:endParaRPr lang="ja-JP" altLang="en-US"/>
          </a:p>
        </p:txBody>
      </p:sp>
      <p:grpSp>
        <p:nvGrpSpPr>
          <p:cNvPr id="5" name="グループ化 4"/>
          <p:cNvGrpSpPr/>
          <p:nvPr/>
        </p:nvGrpSpPr>
        <p:grpSpPr>
          <a:xfrm>
            <a:off x="527050" y="2608059"/>
            <a:ext cx="10859418" cy="1486481"/>
            <a:chOff x="323205" y="1611309"/>
            <a:chExt cx="10859418" cy="1486481"/>
          </a:xfrm>
        </p:grpSpPr>
        <p:sp>
          <p:nvSpPr>
            <p:cNvPr id="6" name="角丸四角形 5"/>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15342" y="1942988"/>
                  <a:ext cx="3593997" cy="1091966"/>
                </a:xfrm>
                <a:prstGeom prst="rect">
                  <a:avLst/>
                </a:prstGeom>
              </p:spPr>
              <p:txBody>
                <a:bodyPr wrap="none">
                  <a:spAutoFit/>
                </a:bodyPr>
                <a:lstStyle/>
                <a:p>
                  <a:pPr marL="17100">
                    <a:spcBef>
                      <a:spcPts val="1200"/>
                    </a:spcBef>
                  </a:pPr>
                  <a14:m>
                    <m:oMath xmlns:m="http://schemas.openxmlformats.org/officeDocument/2006/math">
                      <m:r>
                        <a:rPr lang="en-US" altLang="ja-JP" sz="3200" i="1" smtClean="0">
                          <a:latin typeface="Cambria Math" panose="02040503050406030204" pitchFamily="18" charset="0"/>
                        </a:rPr>
                        <m:t>𝑔</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𝑡</m:t>
                          </m:r>
                        </m:e>
                      </m:d>
                      <m:r>
                        <a:rPr lang="en-US" altLang="ja-JP" sz="3200" i="1">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ad>
                            <m:radPr>
                              <m:degHide m:val="on"/>
                              <m:ctrlPr>
                                <a:rPr lang="ja-JP" altLang="ja-JP" sz="3200" i="1">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r>
                            <a:rPr lang="en-US" altLang="ja-JP" sz="3200" i="1">
                              <a:latin typeface="Cambria Math" panose="02040503050406030204" pitchFamily="18" charset="0"/>
                            </a:rPr>
                            <m:t>𝜎</m:t>
                          </m:r>
                        </m:den>
                      </m:f>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2</m:t>
                                  </m:r>
                                </m:sup>
                              </m:sSup>
                            </m:num>
                            <m:den>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2</m:t>
                                  </m:r>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den>
                          </m:f>
                          <m:r>
                            <a:rPr lang="en-US" altLang="ja-JP" sz="3200" i="1">
                              <a:latin typeface="Cambria Math" panose="02040503050406030204" pitchFamily="18" charset="0"/>
                            </a:rPr>
                            <m:t> </m:t>
                          </m:r>
                        </m:sup>
                      </m:sSup>
                      <m:r>
                        <a:rPr lang="en-US" altLang="ja-JP" sz="3200">
                          <a:latin typeface="Cambria Math" panose="02040503050406030204" pitchFamily="18" charset="0"/>
                        </a:rPr>
                        <m:t> </m:t>
                      </m:r>
                      <m:r>
                        <a:rPr lang="en-US" altLang="ja-JP" sz="3200" b="0" i="0" smtClean="0">
                          <a:latin typeface="Cambria Math" panose="02040503050406030204" pitchFamily="18" charset="0"/>
                        </a:rPr>
                        <m:t> </m:t>
                      </m:r>
                    </m:oMath>
                  </a14:m>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15342" y="1942988"/>
                  <a:ext cx="3593997" cy="1091966"/>
                </a:xfrm>
                <a:prstGeom prst="rect">
                  <a:avLst/>
                </a:prstGeom>
                <a:blipFill rotWithShape="0">
                  <a:blip r:embed="rId2"/>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86736"/>
              <a:ext cx="2377574"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ガウス関数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867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5884242" y="2146188"/>
                  <a:ext cx="2989473" cy="87607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𝐺</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m:t>
                        </m:r>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𝜔</m:t>
                                    </m:r>
                                  </m:e>
                                  <m:sup>
                                    <m:r>
                                      <a:rPr lang="en-US" altLang="ja-JP" sz="3200" i="1">
                                        <a:latin typeface="Cambria Math" panose="02040503050406030204" pitchFamily="18" charset="0"/>
                                      </a:rPr>
                                      <m:t>2</m:t>
                                    </m:r>
                                  </m:sup>
                                </m:sSup>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num>
                              <m:den>
                                <m:r>
                                  <a:rPr lang="en-US" altLang="ja-JP" sz="3200">
                                    <a:latin typeface="Cambria Math" panose="02040503050406030204" pitchFamily="18" charset="0"/>
                                  </a:rPr>
                                  <m:t>2</m:t>
                                </m:r>
                              </m:den>
                            </m:f>
                          </m:sup>
                        </m:sSup>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5884242" y="2146188"/>
                  <a:ext cx="2989473" cy="876074"/>
                </a:xfrm>
                <a:prstGeom prst="rect">
                  <a:avLst/>
                </a:prstGeom>
                <a:blipFill rotWithShape="0">
                  <a:blip r:embed="rId3"/>
                  <a:stretch>
                    <a:fillRect/>
                  </a:stretch>
                </a:blipFill>
              </p:spPr>
              <p:txBody>
                <a:bodyPr/>
                <a:lstStyle/>
                <a:p>
                  <a:r>
                    <a:rPr lang="ja-JP" altLang="en-US">
                      <a:noFill/>
                    </a:rPr>
                    <a:t> </a:t>
                  </a:r>
                </a:p>
              </p:txBody>
            </p:sp>
          </mc:Fallback>
        </mc:AlternateContent>
      </p:grpSp>
      <p:pic>
        <p:nvPicPr>
          <p:cNvPr id="15" name="図 14"/>
          <p:cNvPicPr>
            <a:picLocks noChangeAspect="1"/>
          </p:cNvPicPr>
          <p:nvPr/>
        </p:nvPicPr>
        <p:blipFill>
          <a:blip r:embed="rId4"/>
          <a:stretch>
            <a:fillRect/>
          </a:stretch>
        </p:blipFill>
        <p:spPr>
          <a:xfrm>
            <a:off x="227269" y="4747159"/>
            <a:ext cx="5856007" cy="1821843"/>
          </a:xfrm>
          <a:prstGeom prst="rect">
            <a:avLst/>
          </a:prstGeom>
        </p:spPr>
      </p:pic>
      <p:pic>
        <p:nvPicPr>
          <p:cNvPr id="17" name="図 16"/>
          <p:cNvPicPr>
            <a:picLocks noChangeAspect="1"/>
          </p:cNvPicPr>
          <p:nvPr/>
        </p:nvPicPr>
        <p:blipFill>
          <a:blip r:embed="rId5"/>
          <a:stretch>
            <a:fillRect/>
          </a:stretch>
        </p:blipFill>
        <p:spPr>
          <a:xfrm>
            <a:off x="6335462" y="4762500"/>
            <a:ext cx="5856538" cy="1879600"/>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4916470" y="4895334"/>
                <a:ext cx="23406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𝜎</m:t>
                      </m:r>
                      <m:r>
                        <a:rPr lang="en-US" altLang="ja-JP" sz="2800" b="0" i="1" smtClean="0">
                          <a:latin typeface="Cambria Math" panose="02040503050406030204" pitchFamily="18" charset="0"/>
                        </a:rPr>
                        <m:t>=20.0</m:t>
                      </m:r>
                      <m:r>
                        <a:rPr lang="ja-JP" altLang="en-US" sz="2800" i="1">
                          <a:latin typeface="Cambria Math" panose="02040503050406030204" pitchFamily="18" charset="0"/>
                        </a:rPr>
                        <m:t>の</m:t>
                      </m:r>
                      <m:r>
                        <a:rPr lang="ja-JP" altLang="en-US" sz="2800" i="1" dirty="0">
                          <a:latin typeface="Cambria Math" panose="02040503050406030204" pitchFamily="18" charset="0"/>
                        </a:rPr>
                        <m:t>例</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916470" y="4895334"/>
                <a:ext cx="2340641"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8016231" y="4933434"/>
                <a:ext cx="10754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𝐺</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𝜔</m:t>
                          </m:r>
                        </m:e>
                      </m:d>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8016231" y="4933434"/>
                <a:ext cx="1075423" cy="52322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709095" y="4933434"/>
                <a:ext cx="8311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709095" y="4933434"/>
                <a:ext cx="831190" cy="461665"/>
              </a:xfrm>
              <a:prstGeom prst="rect">
                <a:avLst/>
              </a:prstGeom>
              <a:blipFill rotWithShape="0">
                <a:blip r:embed="rId8"/>
                <a:stretch>
                  <a:fillRect b="-10526"/>
                </a:stretch>
              </a:blipFill>
            </p:spPr>
            <p:txBody>
              <a:bodyPr/>
              <a:lstStyle/>
              <a:p>
                <a:r>
                  <a:rPr lang="ja-JP" altLang="en-US">
                    <a:noFill/>
                  </a:rPr>
                  <a:t> </a:t>
                </a:r>
              </a:p>
            </p:txBody>
          </p:sp>
        </mc:Fallback>
      </mc:AlternateContent>
      <p:sp>
        <p:nvSpPr>
          <p:cNvPr id="21" name="正方形/長方形 20"/>
          <p:cNvSpPr/>
          <p:nvPr/>
        </p:nvSpPr>
        <p:spPr>
          <a:xfrm>
            <a:off x="8661154" y="6000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62625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12" name="正方形/長方形 11"/>
              <p:cNvSpPr/>
              <p:nvPr/>
            </p:nvSpPr>
            <p:spPr>
              <a:xfrm>
                <a:off x="432602" y="681782"/>
                <a:ext cx="3851054"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432602" y="681782"/>
                <a:ext cx="3851054" cy="789447"/>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95029" y="1519533"/>
                <a:ext cx="4355103" cy="789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r>
                        <a:rPr lang="ja-JP" altLang="en-US" sz="2000" i="0">
                          <a:latin typeface="Cambria Math" panose="02040503050406030204" pitchFamily="18" charset="0"/>
                        </a:rPr>
                        <m:t> </m:t>
                      </m:r>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95029" y="1519533"/>
                <a:ext cx="4355103" cy="789832"/>
              </a:xfrm>
              <a:prstGeom prst="rect">
                <a:avLst/>
              </a:prstGeom>
              <a:blipFill rotWithShape="0">
                <a:blip r:embed="rId4"/>
                <a:stretch>
                  <a:fillRect/>
                </a:stretch>
              </a:blipFill>
            </p:spPr>
            <p:txBody>
              <a:bodyPr/>
              <a:lstStyle/>
              <a:p>
                <a:r>
                  <a:rPr lang="ja-JP" altLang="en-US">
                    <a:noFill/>
                  </a:rPr>
                  <a:t> </a:t>
                </a:r>
              </a:p>
            </p:txBody>
          </p:sp>
        </mc:Fallback>
      </mc:AlternateContent>
      <p:sp>
        <p:nvSpPr>
          <p:cNvPr id="14" name="正方形/長方形 13"/>
          <p:cNvSpPr/>
          <p:nvPr/>
        </p:nvSpPr>
        <p:spPr>
          <a:xfrm>
            <a:off x="4305054" y="8821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定義より</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609854" y="17076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両辺微分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1091230" y="2307382"/>
                <a:ext cx="3795141"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091230" y="2307382"/>
                <a:ext cx="3795141" cy="789447"/>
              </a:xfrm>
              <a:prstGeom prst="rect">
                <a:avLst/>
              </a:prstGeom>
              <a:blipFill rotWithShape="0">
                <a:blip r:embed="rId5"/>
                <a:stretch>
                  <a:fillRect/>
                </a:stretch>
              </a:blipFill>
            </p:spPr>
            <p:txBody>
              <a:bodyPr/>
              <a:lstStyle/>
              <a:p>
                <a:r>
                  <a:rPr lang="ja-JP" altLang="en-US">
                    <a:noFill/>
                  </a:rPr>
                  <a:t> </a:t>
                </a:r>
              </a:p>
            </p:txBody>
          </p:sp>
        </mc:Fallback>
      </mc:AlternateContent>
      <p:sp>
        <p:nvSpPr>
          <p:cNvPr id="22" name="正方形/長方形 21"/>
          <p:cNvSpPr/>
          <p:nvPr/>
        </p:nvSpPr>
        <p:spPr>
          <a:xfrm>
            <a:off x="4901954" y="24950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微分</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実行</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3" name="正方形/長方形 22"/>
              <p:cNvSpPr/>
              <p:nvPr/>
            </p:nvSpPr>
            <p:spPr>
              <a:xfrm>
                <a:off x="1096409" y="3153313"/>
                <a:ext cx="4676600" cy="800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2</m:t>
                                  </m:r>
                                  <m:r>
                                    <a:rPr lang="ja-JP" altLang="en-US" sz="2000" i="1">
                                      <a:latin typeface="Cambria Math" panose="02040503050406030204" pitchFamily="18" charset="0"/>
                                    </a:rPr>
                                    <m:t>𝑡</m:t>
                                  </m:r>
                                </m:num>
                                <m:den>
                                  <m:r>
                                    <a:rPr lang="ja-JP" altLang="en-US" sz="2000" i="0">
                                      <a:latin typeface="Cambria Math" panose="02040503050406030204" pitchFamily="18" charset="0"/>
                                    </a:rPr>
                                    <m:t>2</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096409" y="3153313"/>
                <a:ext cx="4676600" cy="800540"/>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正方形/長方形 23"/>
          <p:cNvSpPr/>
          <p:nvPr/>
        </p:nvSpPr>
        <p:spPr>
          <a:xfrm>
            <a:off x="5765554" y="3371334"/>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整理・部分積分準備</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1120476" y="4040498"/>
                <a:ext cx="6363537" cy="888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
                        <m:dPr>
                          <m:ctrlPr>
                            <a:rPr lang="ja-JP" altLang="en-US" sz="2000" i="1">
                              <a:latin typeface="Cambria Math" panose="02040503050406030204" pitchFamily="18" charset="0"/>
                            </a:rPr>
                          </m:ctrlPr>
                        </m:dPr>
                        <m:e>
                          <m:sSubSup>
                            <m:sSubSupPr>
                              <m:ctrlPr>
                                <a:rPr lang="ja-JP" altLang="en-US" sz="2000" i="1">
                                  <a:latin typeface="Cambria Math" panose="02040503050406030204" pitchFamily="18" charset="0"/>
                                </a:rPr>
                              </m:ctrlPr>
                            </m:sSubSupPr>
                            <m:e>
                              <m:d>
                                <m:dPr>
                                  <m:begChr m:val="["/>
                                  <m:endChr m:val="]"/>
                                  <m:ctrlPr>
                                    <a:rPr lang="ja-JP" altLang="en-US" sz="2000" i="1">
                                      <a:latin typeface="Cambria Math" panose="02040503050406030204" pitchFamily="18" charset="0"/>
                                    </a:rPr>
                                  </m:ctrlPr>
                                </m:dPr>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a:latin typeface="Cambria Math" panose="02040503050406030204" pitchFamily="18" charset="0"/>
                                                </a:rPr>
                                                <m:t>2</m:t>
                                              </m:r>
                                              <m:r>
                                                <a:rPr lang="ja-JP" altLang="en-US" sz="2000" i="1">
                                                  <a:latin typeface="Cambria Math" panose="02040503050406030204" pitchFamily="18" charset="0"/>
                                                </a:rPr>
                                                <m:t>𝜎</m:t>
                                              </m:r>
                                            </m:e>
                                            <m:sup>
                                              <m:r>
                                                <a:rPr lang="ja-JP" altLang="en-US" sz="2000">
                                                  <a:latin typeface="Cambria Math" panose="02040503050406030204" pitchFamily="18" charset="0"/>
                                                </a:rPr>
                                                <m:t>2</m:t>
                                              </m:r>
                                            </m:sup>
                                          </m:sSup>
                                        </m:den>
                                      </m:f>
                                      <m:r>
                                        <a:rPr lang="ja-JP" altLang="en-US" sz="2000">
                                          <a:latin typeface="Cambria Math" panose="02040503050406030204" pitchFamily="18" charset="0"/>
                                        </a:rPr>
                                        <m:t> </m:t>
                                      </m:r>
                                    </m:sup>
                                  </m:sSup>
                                  <m:r>
                                    <a:rPr lang="ja-JP" altLang="en-US" sz="200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e>
                              </m:d>
                            </m:e>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sSubSup>
                          <m:r>
                            <a:rPr lang="ja-JP" altLang="en-US" sz="2000" i="0">
                              <a:latin typeface="Cambria Math" panose="02040503050406030204" pitchFamily="18" charset="0"/>
                            </a:rPr>
                            <m:t>− </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oMath>
                  </m:oMathPara>
                </a14:m>
                <a:endParaRPr lang="ja-JP" altLang="en-US" sz="20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120476" y="4040498"/>
                <a:ext cx="6363537" cy="888769"/>
              </a:xfrm>
              <a:prstGeom prst="rect">
                <a:avLst/>
              </a:prstGeom>
              <a:blipFill rotWithShape="0">
                <a:blip r:embed="rId7"/>
                <a:stretch>
                  <a:fillRect/>
                </a:stretch>
              </a:blipFill>
            </p:spPr>
            <p:txBody>
              <a:bodyPr/>
              <a:lstStyle/>
              <a:p>
                <a:r>
                  <a:rPr lang="ja-JP" altLang="en-US">
                    <a:noFill/>
                  </a:rPr>
                  <a:t> </a:t>
                </a:r>
              </a:p>
            </p:txBody>
          </p:sp>
        </mc:Fallback>
      </mc:AlternateContent>
      <p:sp>
        <p:nvSpPr>
          <p:cNvPr id="26" name="正方形/長方形 25"/>
          <p:cNvSpPr/>
          <p:nvPr/>
        </p:nvSpPr>
        <p:spPr>
          <a:xfrm>
            <a:off x="7492754" y="42603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部分積分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1145961" y="5146074"/>
                <a:ext cx="18598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45961" y="5146074"/>
                <a:ext cx="1859868" cy="400110"/>
              </a:xfrm>
              <a:prstGeom prst="rect">
                <a:avLst/>
              </a:prstGeom>
              <a:blipFill rotWithShape="0">
                <a:blip r:embed="rId8"/>
                <a:stretch>
                  <a:fillRect/>
                </a:stretch>
              </a:blipFill>
            </p:spPr>
            <p:txBody>
              <a:bodyPr/>
              <a:lstStyle/>
              <a:p>
                <a:r>
                  <a:rPr lang="ja-JP" altLang="en-US">
                    <a:noFill/>
                  </a:rPr>
                  <a:t> </a:t>
                </a:r>
              </a:p>
            </p:txBody>
          </p:sp>
        </mc:Fallback>
      </mc:AlternateContent>
      <p:sp>
        <p:nvSpPr>
          <p:cNvPr id="28" name="正方形/長方形 27"/>
          <p:cNvSpPr/>
          <p:nvPr/>
        </p:nvSpPr>
        <p:spPr>
          <a:xfrm>
            <a:off x="3035054" y="5187434"/>
            <a:ext cx="462338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第一項はゼロ、第二項は</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G(w)</a:t>
            </a:r>
            <a:r>
              <a:rPr lang="ja-JP" altLang="en-US" sz="2000" dirty="0" err="1"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なの</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9" name="正方形/長方形 28"/>
              <p:cNvSpPr/>
              <p:nvPr/>
            </p:nvSpPr>
            <p:spPr>
              <a:xfrm>
                <a:off x="295061" y="57937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5061" y="5793774"/>
                <a:ext cx="2629374" cy="689676"/>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2453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29" name="正方形/長方形 28"/>
              <p:cNvSpPr/>
              <p:nvPr/>
            </p:nvSpPr>
            <p:spPr>
              <a:xfrm>
                <a:off x="637961" y="8026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37961" y="802674"/>
                <a:ext cx="2629374" cy="689676"/>
              </a:xfrm>
              <a:prstGeom prst="rect">
                <a:avLst/>
              </a:prstGeom>
              <a:blipFill rotWithShape="0">
                <a:blip r:embed="rId3"/>
                <a:stretch>
                  <a:fillRect/>
                </a:stretch>
              </a:blipFill>
            </p:spPr>
            <p:txBody>
              <a:bodyPr/>
              <a:lstStyle/>
              <a:p>
                <a:r>
                  <a:rPr lang="ja-JP" altLang="en-US">
                    <a:noFill/>
                  </a:rPr>
                  <a:t> </a:t>
                </a:r>
              </a:p>
            </p:txBody>
          </p:sp>
        </mc:Fallback>
      </mc:AlternateContent>
      <p:sp>
        <p:nvSpPr>
          <p:cNvPr id="17" name="正方形/長方形 16"/>
          <p:cNvSpPr/>
          <p:nvPr/>
        </p:nvSpPr>
        <p:spPr>
          <a:xfrm>
            <a:off x="3428754" y="971034"/>
            <a:ext cx="605165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これは一階の微分方程式なので変数分離で解ける</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656334" y="1682149"/>
                <a:ext cx="2392386" cy="733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𝑑</m:t>
                      </m:r>
                      <m:r>
                        <a:rPr lang="ja-JP" altLang="en-US" sz="2000" i="1">
                          <a:latin typeface="Cambria Math" panose="02040503050406030204" pitchFamily="18" charset="0"/>
                        </a:rPr>
                        <m:t>𝜔</m:t>
                      </m:r>
                    </m:oMath>
                  </m:oMathPara>
                </a14:m>
                <a:endParaRPr lang="ja-JP" altLang="en-US"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656334" y="1682149"/>
                <a:ext cx="2392386" cy="733149"/>
              </a:xfrm>
              <a:prstGeom prst="rect">
                <a:avLst/>
              </a:prstGeom>
              <a:blipFill rotWithShape="0">
                <a:blip r:embed="rId4"/>
                <a:stretch>
                  <a:fillRect/>
                </a:stretch>
              </a:blipFill>
            </p:spPr>
            <p:txBody>
              <a:bodyPr/>
              <a:lstStyle/>
              <a:p>
                <a:r>
                  <a:rPr lang="ja-JP" altLang="en-US">
                    <a:noFill/>
                  </a:rPr>
                  <a:t> </a:t>
                </a:r>
              </a:p>
            </p:txBody>
          </p:sp>
        </mc:Fallback>
      </mc:AlternateContent>
      <p:sp>
        <p:nvSpPr>
          <p:cNvPr id="18" name="正方形/長方形 17"/>
          <p:cNvSpPr/>
          <p:nvPr/>
        </p:nvSpPr>
        <p:spPr>
          <a:xfrm>
            <a:off x="3416054" y="1861368"/>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変数分離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459679" y="2475832"/>
                <a:ext cx="3052246"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sz="2000" i="1">
                              <a:latin typeface="Cambria Math" panose="02040503050406030204" pitchFamily="18" charset="0"/>
                            </a:rPr>
                          </m:ctrlPr>
                        </m:funcPr>
                        <m:fName>
                          <m:r>
                            <m:rPr>
                              <m:sty m:val="p"/>
                            </m:rPr>
                            <a:rPr lang="ja-JP" altLang="en-US" sz="2000">
                              <a:latin typeface="Cambria Math" panose="02040503050406030204" pitchFamily="18" charset="0"/>
                            </a:rPr>
                            <m:t>log</m:t>
                          </m:r>
                        </m:fName>
                        <m:e>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e>
                      </m:func>
                      <m:r>
                        <a:rPr lang="ja-JP" altLang="en-US" sz="2000" i="0">
                          <a:latin typeface="Cambria Math" panose="02040503050406030204" pitchFamily="18" charset="0"/>
                        </a:rPr>
                        <m:t>＝</m:t>
                      </m:r>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0">
                          <a:latin typeface="Cambria Math" panose="02040503050406030204" pitchFamily="18" charset="0"/>
                        </a:rPr>
                        <m:t>+</m:t>
                      </m:r>
                      <m:r>
                        <a:rPr lang="ja-JP" altLang="en-US" sz="2000" i="1">
                          <a:latin typeface="Cambria Math" panose="02040503050406030204" pitchFamily="18" charset="0"/>
                        </a:rPr>
                        <m:t>𝐶</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59679" y="2475832"/>
                <a:ext cx="3052246" cy="668516"/>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正方形/長方形 19"/>
          <p:cNvSpPr/>
          <p:nvPr/>
        </p:nvSpPr>
        <p:spPr>
          <a:xfrm>
            <a:off x="3441454" y="2670145"/>
            <a:ext cx="3403496"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両辺を積分、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は積分定数</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正方形/長方形 4"/>
              <p:cNvSpPr/>
              <p:nvPr/>
            </p:nvSpPr>
            <p:spPr>
              <a:xfrm>
                <a:off x="834025" y="3271262"/>
                <a:ext cx="2306722" cy="538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sup>
                      </m:sSup>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34025" y="3271262"/>
                <a:ext cx="2306722" cy="538481"/>
              </a:xfrm>
              <a:prstGeom prst="rect">
                <a:avLst/>
              </a:prstGeom>
              <a:blipFill rotWithShape="0">
                <a:blip r:embed="rId6"/>
                <a:stretch>
                  <a:fillRect/>
                </a:stretch>
              </a:blipFill>
            </p:spPr>
            <p:txBody>
              <a:bodyPr/>
              <a:lstStyle/>
              <a:p>
                <a:r>
                  <a:rPr lang="ja-JP" altLang="en-US">
                    <a:noFill/>
                  </a:rPr>
                  <a:t> </a:t>
                </a:r>
              </a:p>
            </p:txBody>
          </p:sp>
        </mc:Fallback>
      </mc:AlternateContent>
      <p:sp>
        <p:nvSpPr>
          <p:cNvPr id="30" name="正方形/長方形 29"/>
          <p:cNvSpPr/>
          <p:nvPr/>
        </p:nvSpPr>
        <p:spPr>
          <a:xfrm>
            <a:off x="3441454" y="3343245"/>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879662" y="3983782"/>
                <a:ext cx="4239366"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0">
                              <a:latin typeface="Cambria Math" panose="02040503050406030204" pitchFamily="18" charset="0"/>
                            </a:rPr>
                            <m:t>0</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e>
                      </m:nary>
                      <m:r>
                        <a:rPr lang="ja-JP" altLang="en-US" sz="2000" i="0">
                          <a:latin typeface="Cambria Math" panose="02040503050406030204" pitchFamily="18" charset="0"/>
                        </a:rPr>
                        <m:t>=1</m:t>
                      </m:r>
                    </m:oMath>
                  </m:oMathPara>
                </a14:m>
                <a:endParaRPr lang="ja-JP" altLang="en-US" sz="20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879662" y="3983782"/>
                <a:ext cx="4239366" cy="789447"/>
              </a:xfrm>
              <a:prstGeom prst="rect">
                <a:avLst/>
              </a:prstGeom>
              <a:blipFill rotWithShape="0">
                <a:blip r:embed="rId7"/>
                <a:stretch>
                  <a:fillRect/>
                </a:stretch>
              </a:blipFill>
            </p:spPr>
            <p:txBody>
              <a:bodyPr/>
              <a:lstStyle/>
              <a:p>
                <a:r>
                  <a:rPr lang="ja-JP" altLang="en-US">
                    <a:noFill/>
                  </a:rPr>
                  <a:t> </a:t>
                </a:r>
              </a:p>
            </p:txBody>
          </p:sp>
        </mc:Fallback>
      </mc:AlternateContent>
      <p:sp>
        <p:nvSpPr>
          <p:cNvPr id="31" name="正方形/長方形 30"/>
          <p:cNvSpPr/>
          <p:nvPr/>
        </p:nvSpPr>
        <p:spPr>
          <a:xfrm>
            <a:off x="5181354" y="4232245"/>
            <a:ext cx="5025735"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積分定数を決める、有名な積分公式利用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46971" y="5105841"/>
                <a:ext cx="2968377" cy="8760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𝐺</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𝑒</m:t>
                          </m:r>
                        </m:e>
                        <m:sup>
                          <m:r>
                            <a:rPr lang="ja-JP" altLang="en-US" sz="3200" i="0">
                              <a:latin typeface="Cambria Math" panose="02040503050406030204" pitchFamily="18" charset="0"/>
                            </a:rPr>
                            <m:t>−</m:t>
                          </m:r>
                          <m:f>
                            <m:fPr>
                              <m:ctrlPr>
                                <a:rPr lang="ja-JP" altLang="en-US" sz="3200" i="1">
                                  <a:latin typeface="Cambria Math" panose="02040503050406030204" pitchFamily="18" charset="0"/>
                                </a:rPr>
                              </m:ctrlPr>
                            </m:fPr>
                            <m:num>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𝜔</m:t>
                                  </m:r>
                                </m:e>
                                <m:sup>
                                  <m:r>
                                    <a:rPr lang="ja-JP" altLang="en-US" sz="3200" i="0">
                                      <a:latin typeface="Cambria Math" panose="02040503050406030204" pitchFamily="18" charset="0"/>
                                    </a:rPr>
                                    <m:t>2</m:t>
                                  </m:r>
                                </m:sup>
                              </m:sSup>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𝜎</m:t>
                                  </m:r>
                                </m:e>
                                <m:sup>
                                  <m:r>
                                    <a:rPr lang="ja-JP" altLang="en-US" sz="3200" i="0">
                                      <a:latin typeface="Cambria Math" panose="02040503050406030204" pitchFamily="18" charset="0"/>
                                    </a:rPr>
                                    <m:t>2</m:t>
                                  </m:r>
                                </m:sup>
                              </m:sSup>
                            </m:num>
                            <m:den>
                              <m:r>
                                <a:rPr lang="ja-JP" altLang="en-US" sz="3200" i="0">
                                  <a:latin typeface="Cambria Math" panose="02040503050406030204" pitchFamily="18" charset="0"/>
                                </a:rPr>
                                <m:t>2</m:t>
                              </m:r>
                            </m:den>
                          </m:f>
                        </m:sup>
                      </m:sSup>
                    </m:oMath>
                  </m:oMathPara>
                </a14:m>
                <a:endParaRPr lang="ja-JP" altLang="en-US" sz="32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46971" y="5105841"/>
                <a:ext cx="2968377" cy="876074"/>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a:xfrm>
            <a:off x="3670054" y="5464145"/>
            <a:ext cx="682109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求まった積分定数を代入して，フーリエ変換が得られた</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330055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畳み込み積分</a:t>
            </a:r>
            <a:r>
              <a:rPr lang="ja-JP" altLang="en-US" dirty="0"/>
              <a:t>の</a:t>
            </a:r>
            <a:r>
              <a:rPr lang="ja-JP" altLang="en-US" dirty="0" smtClean="0"/>
              <a:t>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mc:AlternateContent xmlns:mc="http://schemas.openxmlformats.org/markup-compatibility/2006" xmlns:a14="http://schemas.microsoft.com/office/drawing/2010/main">
        <mc:Choice Requires="a14">
          <p:sp>
            <p:nvSpPr>
              <p:cNvPr id="5" name="コンテンツ プレースホルダー 2"/>
              <p:cNvSpPr>
                <a:spLocks noGrp="1"/>
              </p:cNvSpPr>
              <p:nvPr>
                <p:ph idx="1"/>
              </p:nvPr>
            </p:nvSpPr>
            <p:spPr>
              <a:xfrm>
                <a:off x="457199" y="3213100"/>
                <a:ext cx="11473211" cy="3492500"/>
              </a:xfrm>
            </p:spPr>
            <p:txBody>
              <a:bodyPr>
                <a:noAutofit/>
              </a:bodyPr>
              <a:lstStyle/>
              <a:p>
                <a:r>
                  <a:rPr kumimoji="1" lang="ja-JP" altLang="en-US" sz="2400" dirty="0" smtClean="0"/>
                  <a:t>畳み込み積分のフーリエ変換は、フーリエ変換後の積になる</a:t>
                </a:r>
                <a:endParaRPr kumimoji="1" lang="en-US" altLang="ja-JP" sz="2400" dirty="0" smtClean="0"/>
              </a:p>
              <a:p>
                <a:r>
                  <a:rPr lang="ja-JP" altLang="en-US" sz="2400" dirty="0" smtClean="0"/>
                  <a:t>用途例</a:t>
                </a:r>
                <a:endParaRPr lang="en-US" altLang="ja-JP" sz="2400" dirty="0" smtClean="0"/>
              </a:p>
              <a:p>
                <a:pPr lvl="1"/>
                <a:r>
                  <a:rPr lang="ja-JP" altLang="en-US" dirty="0" smtClean="0"/>
                  <a:t>畳み込みは処理時間がかかる </a:t>
                </a:r>
                <a:r>
                  <a:rPr lang="en-US" altLang="ja-JP" dirty="0" smtClean="0">
                    <a:sym typeface="Wingdings" panose="05000000000000000000" pitchFamily="2" charset="2"/>
                  </a:rPr>
                  <a:t> </a:t>
                </a:r>
                <a:r>
                  <a:rPr lang="en-US" altLang="ja-JP" dirty="0" smtClean="0"/>
                  <a:t>O(</a:t>
                </a:r>
                <a:r>
                  <a:rPr lang="en-US" altLang="ja-JP" i="1" dirty="0" smtClean="0"/>
                  <a:t>N</a:t>
                </a:r>
                <a:r>
                  <a:rPr lang="en-US" altLang="ja-JP" i="1" baseline="30000" dirty="0" smtClean="0"/>
                  <a:t>2</a:t>
                </a:r>
                <a:r>
                  <a:rPr lang="en-US" altLang="ja-JP" dirty="0" smtClean="0"/>
                  <a:t>)</a:t>
                </a:r>
              </a:p>
              <a:p>
                <a:pPr lvl="1"/>
                <a:r>
                  <a:rPr lang="ja-JP" altLang="en-US" dirty="0" smtClean="0"/>
                  <a:t>フーリエ変換して（</a:t>
                </a:r>
                <a:r>
                  <a:rPr lang="en-US" altLang="ja-JP" dirty="0"/>
                  <a:t>FFT</a:t>
                </a:r>
                <a:r>
                  <a:rPr lang="ja-JP" altLang="en-US" dirty="0"/>
                  <a:t>なら</a:t>
                </a:r>
                <a:r>
                  <a:rPr lang="en-US" altLang="ja-JP" dirty="0"/>
                  <a:t>O(</a:t>
                </a:r>
                <a:r>
                  <a:rPr lang="en-US" altLang="ja-JP" i="1" dirty="0" err="1"/>
                  <a:t>NlogN</a:t>
                </a:r>
                <a:r>
                  <a:rPr lang="en-US" altLang="ja-JP" dirty="0"/>
                  <a:t>)</a:t>
                </a:r>
                <a:r>
                  <a:rPr lang="ja-JP" altLang="en-US" dirty="0" smtClean="0"/>
                  <a:t>），周波数空間で積を計算し（</a:t>
                </a:r>
                <a:r>
                  <a:rPr lang="en-US" altLang="ja-JP" dirty="0"/>
                  <a:t>O(</a:t>
                </a:r>
                <a:r>
                  <a:rPr lang="en-US" altLang="ja-JP" i="1" dirty="0"/>
                  <a:t>N</a:t>
                </a:r>
                <a:r>
                  <a:rPr lang="en-US" altLang="ja-JP" dirty="0"/>
                  <a:t>)</a:t>
                </a:r>
                <a:r>
                  <a:rPr lang="ja-JP" altLang="en-US" dirty="0" smtClean="0"/>
                  <a:t>），逆フーリエ変換（</a:t>
                </a:r>
                <a:r>
                  <a:rPr lang="en-US" altLang="ja-JP" dirty="0"/>
                  <a:t> O(</a:t>
                </a:r>
                <a:r>
                  <a:rPr lang="en-US" altLang="ja-JP" i="1" dirty="0" err="1"/>
                  <a:t>NlogN</a:t>
                </a:r>
                <a:r>
                  <a:rPr lang="en-US" altLang="ja-JP" dirty="0"/>
                  <a:t>) </a:t>
                </a:r>
                <a:r>
                  <a:rPr lang="ja-JP" altLang="en-US" dirty="0" smtClean="0"/>
                  <a:t>）</a:t>
                </a:r>
                <a:r>
                  <a:rPr lang="en-US" altLang="ja-JP" dirty="0" smtClean="0">
                    <a:sym typeface="Wingdings" panose="05000000000000000000" pitchFamily="2" charset="2"/>
                  </a:rPr>
                  <a:t> </a:t>
                </a:r>
                <a:r>
                  <a:rPr lang="en-US" altLang="ja-JP" dirty="0"/>
                  <a:t>O(</a:t>
                </a:r>
                <a:r>
                  <a:rPr lang="en-US" altLang="ja-JP" i="1" dirty="0" err="1"/>
                  <a:t>NlogN</a:t>
                </a:r>
                <a:r>
                  <a:rPr lang="en-US" altLang="ja-JP" dirty="0" smtClean="0"/>
                  <a:t>)</a:t>
                </a:r>
              </a:p>
              <a:p>
                <a:pPr lvl="1"/>
                <a:endParaRPr kumimoji="1" lang="en-US" altLang="ja-JP" dirty="0"/>
              </a:p>
              <a:p>
                <a:pPr lvl="1"/>
                <a14:m>
                  <m:oMath xmlns:m="http://schemas.openxmlformats.org/officeDocument/2006/math">
                    <m:r>
                      <a:rPr lang="en-US" altLang="ja-JP" b="0" i="1" smtClean="0">
                        <a:latin typeface="Cambria Math" panose="02040503050406030204" pitchFamily="18" charset="0"/>
                      </a:rPr>
                      <m:t>(</m:t>
                    </m:r>
                    <m:r>
                      <a:rPr lang="en-US" altLang="ja-JP" i="1">
                        <a:latin typeface="Cambria Math" panose="02040503050406030204" pitchFamily="18" charset="0"/>
                      </a:rPr>
                      <m:t>𝑓</m:t>
                    </m:r>
                    <m:r>
                      <a:rPr lang="en-US" altLang="ja-JP" b="0" i="1" smtClean="0">
                        <a:latin typeface="Cambria Math" panose="02040503050406030204" pitchFamily="18" charset="0"/>
                      </a:rPr>
                      <m:t>∗</m:t>
                    </m:r>
                    <m:r>
                      <a:rPr lang="en-US" altLang="ja-JP" i="1">
                        <a:latin typeface="Cambria Math" panose="02040503050406030204" pitchFamily="18" charset="0"/>
                      </a:rPr>
                      <m:t>𝑔</m:t>
                    </m:r>
                    <m:r>
                      <a:rPr lang="en-US" altLang="ja-JP" b="0" i="1" smtClean="0">
                        <a:latin typeface="Cambria Math" panose="02040503050406030204" pitchFamily="18" charset="0"/>
                      </a:rPr>
                      <m:t>)</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e>
                    </m:d>
                  </m:oMath>
                </a14:m>
                <a:r>
                  <a:rPr kumimoji="1" lang="ja-JP" altLang="en-US" dirty="0" smtClean="0"/>
                  <a:t>を計算するより</a:t>
                </a:r>
                <a14:m>
                  <m:oMath xmlns:m="http://schemas.openxmlformats.org/officeDocument/2006/math">
                    <m:r>
                      <a:rPr lang="en-US" altLang="ja-JP" b="0" i="0" smtClean="0">
                        <a:latin typeface="Cambria Math" panose="02040503050406030204" pitchFamily="18" charset="0"/>
                      </a:rPr>
                      <m:t> </m:t>
                    </m:r>
                    <m:sSup>
                      <m:sSupPr>
                        <m:ctrlPr>
                          <a:rPr lang="ja-JP" altLang="ja-JP" i="1">
                            <a:latin typeface="Cambria Math" panose="02040503050406030204" pitchFamily="18" charset="0"/>
                          </a:rPr>
                        </m:ctrlPr>
                      </m:sSupPr>
                      <m:e>
                        <m:r>
                          <a:rPr lang="pt-BR" altLang="ja-JP" i="1">
                            <a:latin typeface="Cambria Math" panose="02040503050406030204" pitchFamily="18" charset="0"/>
                          </a:rPr>
                          <m:t>ℱ</m:t>
                        </m:r>
                      </m:e>
                      <m:sup>
                        <m:r>
                          <a:rPr lang="en-US" altLang="ja-JP" i="1">
                            <a:latin typeface="Cambria Math" panose="02040503050406030204" pitchFamily="18" charset="0"/>
                          </a:rPr>
                          <m:t>−1</m:t>
                        </m:r>
                      </m:sup>
                    </m:sSup>
                    <m:d>
                      <m:dPr>
                        <m:begChr m:val="{"/>
                        <m:endChr m:val="}"/>
                        <m:ctrlPr>
                          <a:rPr lang="ja-JP" altLang="ja-JP" i="1">
                            <a:latin typeface="Cambria Math" panose="02040503050406030204" pitchFamily="18" charset="0"/>
                          </a:rPr>
                        </m:ctrlPr>
                      </m:dPr>
                      <m:e>
                        <m:r>
                          <a:rPr lang="pt-BR" altLang="ja-JP" i="1">
                            <a:latin typeface="Cambria Math" panose="02040503050406030204" pitchFamily="18" charset="0"/>
                          </a:rPr>
                          <m:t>ℱ</m:t>
                        </m:r>
                        <m:d>
                          <m:dPr>
                            <m:begChr m:val="["/>
                            <m:endChr m:val="]"/>
                            <m:ctrlPr>
                              <a:rPr lang="ja-JP" altLang="ja-JP" i="1">
                                <a:latin typeface="Cambria Math" panose="02040503050406030204" pitchFamily="18" charset="0"/>
                              </a:rPr>
                            </m:ctrlPr>
                          </m:dPr>
                          <m:e>
                            <m:r>
                              <a:rPr lang="en-US" altLang="ja-JP" i="1">
                                <a:latin typeface="Cambria Math" panose="02040503050406030204" pitchFamily="18" charset="0"/>
                              </a:rPr>
                              <m:t>𝑓</m:t>
                            </m:r>
                          </m:e>
                        </m:d>
                        <m:r>
                          <a:rPr lang="en-US" altLang="ja-JP" i="1">
                            <a:latin typeface="Cambria Math" panose="02040503050406030204" pitchFamily="18" charset="0"/>
                          </a:rPr>
                          <m:t> </m:t>
                        </m:r>
                        <m:r>
                          <a:rPr lang="pt-BR" altLang="ja-JP" i="1">
                            <a:latin typeface="Cambria Math" panose="02040503050406030204" pitchFamily="18" charset="0"/>
                          </a:rPr>
                          <m:t>ℱ</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𝑔</m:t>
                            </m:r>
                          </m:e>
                        </m:d>
                      </m:e>
                    </m:d>
                  </m:oMath>
                </a14:m>
                <a:r>
                  <a:rPr kumimoji="1" lang="ja-JP" altLang="en-US" dirty="0" smtClean="0"/>
                  <a:t>を計算したほうが速いことがある</a:t>
                </a:r>
                <a:endParaRPr kumimoji="1" lang="en-US" altLang="ja-JP" dirty="0" smtClean="0"/>
              </a:p>
              <a:p>
                <a:pPr lvl="1"/>
                <a:endParaRPr kumimoji="1" lang="en-US" altLang="ja-JP" sz="1600" dirty="0" smtClean="0"/>
              </a:p>
              <a:p>
                <a:endParaRPr lang="en-US" altLang="ja-JP" sz="2000" dirty="0" smtClean="0"/>
              </a:p>
            </p:txBody>
          </p:sp>
        </mc:Choice>
        <mc:Fallback xmlns="">
          <p:sp>
            <p:nvSpPr>
              <p:cNvPr id="5" name="コンテンツ プレースホルダー 2"/>
              <p:cNvSpPr>
                <a:spLocks noGrp="1" noRot="1" noChangeAspect="1" noMove="1" noResize="1" noEditPoints="1" noAdjustHandles="1" noChangeArrowheads="1" noChangeShapeType="1" noTextEdit="1"/>
              </p:cNvSpPr>
              <p:nvPr>
                <p:ph idx="1"/>
              </p:nvPr>
            </p:nvSpPr>
            <p:spPr>
              <a:xfrm>
                <a:off x="457199" y="3213100"/>
                <a:ext cx="11473211" cy="3492500"/>
              </a:xfrm>
              <a:blipFill rotWithShape="0">
                <a:blip r:embed="rId2"/>
                <a:stretch>
                  <a:fillRect l="-691" t="-2443" r="-3348"/>
                </a:stretch>
              </a:blipFill>
            </p:spPr>
            <p:txBody>
              <a:bodyPr/>
              <a:lstStyle/>
              <a:p>
                <a:r>
                  <a:rPr lang="ja-JP" altLang="en-US">
                    <a:noFill/>
                  </a:rPr>
                  <a:t> </a:t>
                </a:r>
              </a:p>
            </p:txBody>
          </p:sp>
        </mc:Fallback>
      </mc:AlternateContent>
      <p:sp>
        <p:nvSpPr>
          <p:cNvPr id="7" name="角丸四角形 6"/>
          <p:cNvSpPr/>
          <p:nvPr/>
        </p:nvSpPr>
        <p:spPr>
          <a:xfrm>
            <a:off x="527050" y="1134859"/>
            <a:ext cx="10229850" cy="1811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5779887" y="1618734"/>
                <a:ext cx="35547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𝐻</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r>
                        <a:rPr lang="pt-BR" altLang="ja-JP" sz="3200" i="1">
                          <a:latin typeface="Cambria Math" panose="02040503050406030204" pitchFamily="18" charset="0"/>
                        </a:rPr>
                        <m:t>𝐹</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𝐺</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5779887" y="1618734"/>
                <a:ext cx="3554756"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640091" y="2533134"/>
                <a:ext cx="7616572" cy="461665"/>
              </a:xfrm>
              <a:prstGeom prst="rect">
                <a:avLst/>
              </a:prstGeom>
            </p:spPr>
            <p:txBody>
              <a:bodyPr wrap="none">
                <a:spAutoFit/>
              </a:bodyPr>
              <a:lstStyle/>
              <a:p>
                <a14:m>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640091" y="2533134"/>
                <a:ext cx="7616572" cy="461665"/>
              </a:xfrm>
              <a:prstGeom prst="rect">
                <a:avLst/>
              </a:prstGeom>
              <a:blipFill rotWithShape="0">
                <a:blip r:embed="rId4"/>
                <a:stretch>
                  <a:fillRect l="-160" t="-8000" r="-320"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3287" y="1403038"/>
                <a:ext cx="4249690" cy="1020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800" i="1">
                          <a:latin typeface="Cambria Math" panose="02040503050406030204" pitchFamily="18" charset="0"/>
                        </a:rPr>
                        <m:t>h</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r>
                        <a:rPr lang="pt-BR" altLang="ja-JP" sz="2800" i="1">
                          <a:latin typeface="Cambria Math" panose="02040503050406030204" pitchFamily="18" charset="0"/>
                        </a:rPr>
                        <m:t>=</m:t>
                      </m:r>
                      <m:nary>
                        <m:naryPr>
                          <m:ctrlPr>
                            <a:rPr lang="ja-JP" altLang="ja-JP" sz="2800" i="1">
                              <a:latin typeface="Cambria Math" panose="02040503050406030204" pitchFamily="18" charset="0"/>
                            </a:rPr>
                          </m:ctrlPr>
                        </m:naryPr>
                        <m:sub>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e>
                          </m:d>
                          <m:r>
                            <a:rPr lang="en-US" altLang="ja-JP" sz="2800" i="1">
                              <a:latin typeface="Cambria Math" panose="02040503050406030204" pitchFamily="18" charset="0"/>
                            </a:rPr>
                            <m:t>𝑔</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𝑡</m:t>
                              </m:r>
                            </m:e>
                          </m:d>
                          <m:r>
                            <m:rPr>
                              <m:sty m:val="p"/>
                            </m:rPr>
                            <a:rPr lang="en-US" altLang="ja-JP" sz="2800">
                              <a:latin typeface="Cambria Math" panose="02040503050406030204" pitchFamily="18" charset="0"/>
                            </a:rPr>
                            <m:t>d</m:t>
                          </m:r>
                          <m:r>
                            <a:rPr lang="en-US" altLang="ja-JP" sz="2800" i="1">
                              <a:latin typeface="Cambria Math" panose="02040503050406030204" pitchFamily="18" charset="0"/>
                            </a:rPr>
                            <m:t>𝑡</m:t>
                          </m:r>
                        </m:e>
                      </m:nary>
                    </m:oMath>
                  </m:oMathPara>
                </a14:m>
                <a:endParaRPr lang="ja-JP" altLang="ja-JP" sz="28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3287" y="1403038"/>
                <a:ext cx="4249690" cy="1020023"/>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701716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29</a:t>
            </a:fld>
            <a:endParaRPr lang="ja-JP" altLang="en-US"/>
          </a:p>
        </p:txBody>
      </p:sp>
      <p:sp>
        <p:nvSpPr>
          <p:cNvPr id="5" name="タイトル 1"/>
          <p:cNvSpPr>
            <a:spLocks noGrp="1"/>
          </p:cNvSpPr>
          <p:nvPr>
            <p:ph type="title"/>
          </p:nvPr>
        </p:nvSpPr>
        <p:spPr>
          <a:xfrm>
            <a:off x="457199" y="283483"/>
            <a:ext cx="11473211" cy="733270"/>
          </a:xfrm>
        </p:spPr>
        <p:txBody>
          <a:bodyPr>
            <a:normAutofit/>
          </a:bodyPr>
          <a:lstStyle/>
          <a:p>
            <a:r>
              <a:rPr lang="ja-JP" altLang="en-US" sz="3200" dirty="0" smtClean="0"/>
              <a:t>畳み込み積分</a:t>
            </a:r>
            <a:r>
              <a:rPr lang="ja-JP" altLang="en-US" sz="3200" dirty="0"/>
              <a:t>の</a:t>
            </a:r>
            <a:r>
              <a:rPr lang="ja-JP" altLang="en-US" sz="3200" dirty="0" smtClean="0"/>
              <a:t>フーリエ変換（導出）</a:t>
            </a:r>
            <a:endParaRPr kumimoji="1" lang="ja-JP" altLang="en-US" sz="3200" dirty="0"/>
          </a:p>
        </p:txBody>
      </p:sp>
      <p:sp>
        <p:nvSpPr>
          <p:cNvPr id="6" name="正方形/長方形 5"/>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26498" y="1166334"/>
                <a:ext cx="3744936" cy="889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h</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nary>
                        <m:naryPr>
                          <m:limLoc m:val="subSup"/>
                          <m:ctrlPr>
                            <a:rPr lang="ja-JP" altLang="en-US" sz="2400" i="1">
                              <a:latin typeface="Cambria Math" panose="02040503050406030204" pitchFamily="18" charset="0"/>
                            </a:rPr>
                          </m:ctrlPr>
                        </m:naryPr>
                        <m:sub>
                          <m:r>
                            <a:rPr lang="ja-JP" altLang="en-US" sz="2400" i="0">
                              <a:latin typeface="Cambria Math" panose="02040503050406030204" pitchFamily="18" charset="0"/>
                            </a:rPr>
                            <m:t>−∞</m:t>
                          </m:r>
                        </m:sub>
                        <m:sup>
                          <m:r>
                            <a:rPr lang="ja-JP" altLang="en-US" sz="2400" i="0">
                              <a:latin typeface="Cambria Math" panose="02040503050406030204" pitchFamily="18" charset="0"/>
                            </a:rPr>
                            <m:t>∞</m:t>
                          </m:r>
                        </m:sup>
                        <m:e>
                          <m:r>
                            <a:rPr lang="ja-JP" altLang="en-US" sz="2400" i="1">
                              <a:latin typeface="Cambria Math" panose="02040503050406030204" pitchFamily="18" charset="0"/>
                            </a:rPr>
                            <m:t>𝑓</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r>
                                <a:rPr lang="ja-JP" altLang="en-US" sz="2400" i="0">
                                  <a:latin typeface="Cambria Math" panose="02040503050406030204" pitchFamily="18" charset="0"/>
                                </a:rPr>
                                <m:t>−</m:t>
                              </m:r>
                              <m:r>
                                <a:rPr lang="ja-JP" altLang="en-US" sz="2400" i="1">
                                  <a:latin typeface="Cambria Math" panose="02040503050406030204" pitchFamily="18" charset="0"/>
                                </a:rPr>
                                <m:t>𝑡</m:t>
                              </m:r>
                            </m:e>
                          </m:d>
                          <m:r>
                            <a:rPr lang="ja-JP" altLang="en-US" sz="2400" i="1">
                              <a:latin typeface="Cambria Math" panose="02040503050406030204" pitchFamily="18" charset="0"/>
                            </a:rPr>
                            <m:t>𝑔</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m:rPr>
                              <m:sty m:val="p"/>
                            </m:rPr>
                            <a:rPr lang="ja-JP" altLang="en-US" sz="2400" i="0">
                              <a:latin typeface="Cambria Math" panose="02040503050406030204" pitchFamily="18" charset="0"/>
                            </a:rPr>
                            <m:t>d</m:t>
                          </m:r>
                          <m:r>
                            <a:rPr lang="ja-JP" altLang="en-US" sz="2400" i="1">
                              <a:latin typeface="Cambria Math" panose="02040503050406030204" pitchFamily="18" charset="0"/>
                            </a:rPr>
                            <m:t>𝑡</m:t>
                          </m:r>
                        </m:e>
                      </m:nary>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526498" y="1166334"/>
                <a:ext cx="3744936" cy="889154"/>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正方形/長方形 7"/>
          <p:cNvSpPr/>
          <p:nvPr/>
        </p:nvSpPr>
        <p:spPr>
          <a:xfrm>
            <a:off x="4457454" y="1416868"/>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畳み込み積分の定義</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9" name="正方形/長方形 8"/>
              <p:cNvSpPr/>
              <p:nvPr/>
            </p:nvSpPr>
            <p:spPr>
              <a:xfrm>
                <a:off x="444265" y="2068359"/>
                <a:ext cx="5061065"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𝑑𝑥</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265" y="2068359"/>
                <a:ext cx="5061065" cy="783869"/>
              </a:xfrm>
              <a:prstGeom prst="rect">
                <a:avLst/>
              </a:prstGeom>
              <a:blipFill rotWithShape="0">
                <a:blip r:embed="rId3"/>
                <a:stretch>
                  <a:fillRect/>
                </a:stretch>
              </a:blipFill>
            </p:spPr>
            <p:txBody>
              <a:bodyPr/>
              <a:lstStyle/>
              <a:p>
                <a:r>
                  <a:rPr lang="ja-JP" altLang="en-US">
                    <a:noFill/>
                  </a:rPr>
                  <a:t> </a:t>
                </a:r>
              </a:p>
            </p:txBody>
          </p:sp>
        </mc:Fallback>
      </mc:AlternateContent>
      <p:sp>
        <p:nvSpPr>
          <p:cNvPr id="10" name="正方形/長方形 9"/>
          <p:cNvSpPr/>
          <p:nvPr/>
        </p:nvSpPr>
        <p:spPr>
          <a:xfrm>
            <a:off x="5460754" y="2267768"/>
            <a:ext cx="23631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をフーリエ変換</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1043706" y="2944334"/>
                <a:ext cx="4041619"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043706" y="2944334"/>
                <a:ext cx="4041619" cy="756426"/>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035097" y="3833334"/>
                <a:ext cx="5022657"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35097" y="3833334"/>
                <a:ext cx="5022657" cy="756426"/>
              </a:xfrm>
              <a:prstGeom prst="rect">
                <a:avLst/>
              </a:prstGeom>
              <a:blipFill rotWithShape="0">
                <a:blip r:embed="rId5"/>
                <a:stretch>
                  <a:fillRect/>
                </a:stretch>
              </a:blipFill>
            </p:spPr>
            <p:txBody>
              <a:bodyPr/>
              <a:lstStyle/>
              <a:p>
                <a:r>
                  <a:rPr lang="ja-JP" altLang="en-US">
                    <a:noFill/>
                  </a:rPr>
                  <a:t> </a:t>
                </a:r>
              </a:p>
            </p:txBody>
          </p:sp>
        </mc:Fallback>
      </mc:AlternateContent>
      <p:sp>
        <p:nvSpPr>
          <p:cNvPr id="13" name="正方形/長方形 12"/>
          <p:cNvSpPr/>
          <p:nvPr/>
        </p:nvSpPr>
        <p:spPr>
          <a:xfrm>
            <a:off x="5498854" y="3144068"/>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146554" y="4045768"/>
            <a:ext cx="323037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さらに整理、少し技巧的</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092016" y="4696934"/>
                <a:ext cx="5316840"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en-US" altLang="ja-JP" sz="2000" b="0" i="1" smtClean="0">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a:latin typeface="Cambria Math" panose="02040503050406030204" pitchFamily="18" charset="0"/>
                                    </a:rPr>
                                    <m:t>−∞</m:t>
                                  </m:r>
                                </m:sub>
                                <m:sup>
                                  <m:r>
                                    <a:rPr lang="ja-JP" altLang="en-US" sz="200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a:latin typeface="Cambria Math" panose="02040503050406030204" pitchFamily="18" charset="0"/>
                                        </a:rPr>
                                        <m:t>−</m:t>
                                      </m:r>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r>
                                    <a:rPr lang="ja-JP" altLang="en-US" sz="2000" i="1">
                                      <a:latin typeface="Cambria Math" panose="02040503050406030204" pitchFamily="18" charset="0"/>
                                    </a:rPr>
                                    <m:t>𝑑𝑥</m:t>
                                  </m:r>
                                </m:e>
                              </m:nary>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1092016" y="4696934"/>
                <a:ext cx="5316840" cy="783869"/>
              </a:xfrm>
              <a:prstGeom prst="rect">
                <a:avLst/>
              </a:prstGeom>
              <a:blipFill>
                <a:blip r:embed="rId6"/>
                <a:stretch>
                  <a:fillRect/>
                </a:stretch>
              </a:blipFill>
            </p:spPr>
            <p:txBody>
              <a:bodyPr/>
              <a:lstStyle/>
              <a:p>
                <a:r>
                  <a:rPr lang="ja-JP" altLang="en-US">
                    <a:noFill/>
                  </a:rPr>
                  <a:t> </a:t>
                </a:r>
              </a:p>
            </p:txBody>
          </p:sp>
        </mc:Fallback>
      </mc:AlternateContent>
      <p:sp>
        <p:nvSpPr>
          <p:cNvPr id="16" name="正方形/長方形 15"/>
          <p:cNvSpPr/>
          <p:nvPr/>
        </p:nvSpPr>
        <p:spPr>
          <a:xfrm>
            <a:off x="6632689" y="4858568"/>
            <a:ext cx="321434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関連の項に分離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 name="正方形/長方形 16"/>
              <p:cNvSpPr/>
              <p:nvPr/>
            </p:nvSpPr>
            <p:spPr>
              <a:xfrm>
                <a:off x="1100179" y="5657334"/>
                <a:ext cx="1945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ja-JP" altLang="en-US" sz="2400" i="1">
                              <a:latin typeface="Cambria Math" panose="02040503050406030204" pitchFamily="18" charset="0"/>
                            </a:rPr>
                          </m:ctrlPr>
                        </m:dPr>
                        <m:e>
                          <m:r>
                            <a:rPr lang="ja-JP" altLang="en-US" sz="2400">
                              <a:latin typeface="Cambria Math" panose="02040503050406030204" pitchFamily="18" charset="0"/>
                            </a:rPr>
                            <m:t>=</m:t>
                          </m:r>
                          <m:r>
                            <a:rPr lang="ja-JP" altLang="en-US" sz="2400" i="1">
                              <a:latin typeface="Cambria Math" panose="02040503050406030204" pitchFamily="18" charset="0"/>
                            </a:rPr>
                            <m:t>𝐹</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1">
                              <a:latin typeface="Cambria Math" panose="02040503050406030204" pitchFamily="18" charset="0"/>
                            </a:rPr>
                            <m:t>𝐺</m:t>
                          </m:r>
                          <m:r>
                            <a:rPr lang="ja-JP" altLang="en-US" sz="2400" i="0">
                              <a:latin typeface="Cambria Math" panose="02040503050406030204" pitchFamily="18" charset="0"/>
                            </a:rPr>
                            <m:t>(</m:t>
                          </m:r>
                          <m:r>
                            <a:rPr lang="ja-JP" altLang="en-US" sz="2400" i="1">
                              <a:latin typeface="Cambria Math" panose="02040503050406030204" pitchFamily="18" charset="0"/>
                            </a:rPr>
                            <m:t>𝜔</m:t>
                          </m:r>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100179" y="5657334"/>
                <a:ext cx="1945917" cy="461665"/>
              </a:xfrm>
              <a:prstGeom prst="rect">
                <a:avLst/>
              </a:prstGeom>
              <a:blipFill rotWithShape="0">
                <a:blip r:embed="rId7"/>
                <a:stretch>
                  <a:fillRect t="-130263" r="-35313" b="-194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618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860" y="170468"/>
            <a:ext cx="5697021" cy="733270"/>
          </a:xfrm>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a:t>
            </a:fld>
            <a:endParaRPr lang="ja-JP" altLang="en-US"/>
          </a:p>
        </p:txBody>
      </p:sp>
      <p:sp>
        <p:nvSpPr>
          <p:cNvPr id="7" name="右矢印 6"/>
          <p:cNvSpPr/>
          <p:nvPr/>
        </p:nvSpPr>
        <p:spPr>
          <a:xfrm>
            <a:off x="5753529" y="3041151"/>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65078" y="5887092"/>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6965878" y="5887092"/>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265" y="990600"/>
            <a:ext cx="4876800" cy="48768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97" y="990600"/>
            <a:ext cx="4876800" cy="4876800"/>
          </a:xfrm>
          <a:prstGeom prst="rect">
            <a:avLst/>
          </a:prstGeom>
        </p:spPr>
      </p:pic>
      <p:sp>
        <p:nvSpPr>
          <p:cNvPr id="12" name="テキスト ボックス 11"/>
          <p:cNvSpPr txBox="1"/>
          <p:nvPr/>
        </p:nvSpPr>
        <p:spPr>
          <a:xfrm>
            <a:off x="2948683" y="6457890"/>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6226139" y="262573"/>
            <a:ext cx="3778599"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 =20</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のガウシアンブラーの例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09626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フーリエ変換（復習）のまとめ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30</a:t>
            </a:fld>
            <a:endParaRPr lang="ja-JP" altLang="en-US"/>
          </a:p>
        </p:txBody>
      </p:sp>
      <p:grpSp>
        <p:nvGrpSpPr>
          <p:cNvPr id="5" name="グループ化 4"/>
          <p:cNvGrpSpPr/>
          <p:nvPr/>
        </p:nvGrpSpPr>
        <p:grpSpPr>
          <a:xfrm>
            <a:off x="571500" y="1642859"/>
            <a:ext cx="9169400" cy="1138441"/>
            <a:chOff x="532755" y="1611309"/>
            <a:chExt cx="9169400" cy="1138441"/>
          </a:xfrm>
        </p:grpSpPr>
        <p:sp>
          <p:nvSpPr>
            <p:cNvPr id="6" name="角丸四角形 5"/>
            <p:cNvSpPr/>
            <p:nvPr/>
          </p:nvSpPr>
          <p:spPr>
            <a:xfrm>
              <a:off x="532755" y="1611309"/>
              <a:ext cx="9169400" cy="1138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773935" y="1701688"/>
                  <a:ext cx="3877343"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𝐹</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𝜔</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r>
                                  <a:rPr lang="en-US" altLang="ja-JP" sz="2400" i="1">
                                    <a:latin typeface="Cambria Math" panose="02040503050406030204" pitchFamily="18" charset="0"/>
                                  </a:rPr>
                                  <m:t>𝜔</m:t>
                                </m:r>
                                <m:r>
                                  <a:rPr lang="en-US" altLang="ja-JP" sz="2400" i="1">
                                    <a:latin typeface="Cambria Math" panose="02040503050406030204" pitchFamily="18" charset="0"/>
                                  </a:rPr>
                                  <m:t>𝑡</m:t>
                                </m:r>
                              </m:sup>
                            </m:sSup>
                          </m:e>
                        </m:nary>
                        <m:r>
                          <a:rPr lang="en-US" altLang="ja-JP" sz="2400" b="0" i="1" smtClean="0">
                            <a:latin typeface="Cambria Math" panose="02040503050406030204" pitchFamily="18" charset="0"/>
                          </a:rPr>
                          <m:t>𝑑</m:t>
                        </m:r>
                        <m:r>
                          <a:rPr lang="en-US" altLang="ja-JP" sz="2400" b="0" i="1" smtClean="0">
                            <a:latin typeface="Cambria Math" panose="02040503050406030204" pitchFamily="18" charset="0"/>
                          </a:rPr>
                          <m:t>𝜔</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73935" y="1701688"/>
                  <a:ext cx="3877343" cy="88915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42342" y="1701688"/>
                  <a:ext cx="3479799"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𝐹</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m:t>
                        </m:r>
                        <m:nary>
                          <m:naryPr>
                            <m:ctrlPr>
                              <a:rPr lang="en-US" altLang="ja-JP" sz="240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𝑡</m:t>
                                </m:r>
                              </m:sup>
                            </m:sSup>
                            <m:r>
                              <a:rPr lang="en-US" altLang="ja-JP" sz="2400" b="0" i="1" smtClean="0">
                                <a:latin typeface="Cambria Math" panose="02040503050406030204" pitchFamily="18" charset="0"/>
                              </a:rPr>
                              <m:t>𝑑𝑡</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42342" y="1701688"/>
                  <a:ext cx="3479799" cy="889154"/>
                </a:xfrm>
                <a:prstGeom prst="rect">
                  <a:avLst/>
                </a:prstGeom>
                <a:blipFill rotWithShape="0">
                  <a:blip r:embed="rId3"/>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1" name="正方形/長方形 10"/>
              <p:cNvSpPr/>
              <p:nvPr/>
            </p:nvSpPr>
            <p:spPr>
              <a:xfrm>
                <a:off x="482076" y="1174234"/>
                <a:ext cx="100501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14:m>
                  <m:oMath xmlns:m="http://schemas.openxmlformats.org/officeDocument/2006/math">
                    <m:r>
                      <a:rPr lang="en-US" altLang="ja-JP" sz="2400" b="1" i="1">
                        <a:latin typeface="Cambria Math" panose="02040503050406030204" pitchFamily="18" charset="0"/>
                      </a:rPr>
                      <m:t>𝒕</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 </a:t>
                </a:r>
                <a14:m>
                  <m:oMath xmlns:m="http://schemas.openxmlformats.org/officeDocument/2006/math">
                    <m:r>
                      <a:rPr lang="en-US" altLang="ja-JP" sz="2400" b="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a:latin typeface="Cambria Math" panose="02040503050406030204" pitchFamily="18" charset="0"/>
                          </a:rPr>
                          <m:t>𝑡</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を周波数</a:t>
                </a:r>
                <a14:m>
                  <m:oMath xmlns:m="http://schemas.openxmlformats.org/officeDocument/2006/math">
                    <m:r>
                      <a:rPr lang="en-US" altLang="ja-JP" sz="2400" b="1" i="1">
                        <a:latin typeface="Cambria Math" panose="02040503050406030204" pitchFamily="18" charset="0"/>
                      </a:rPr>
                      <m:t>𝝎</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a:t>
                </a:r>
                <a14:m>
                  <m:oMath xmlns:m="http://schemas.openxmlformats.org/officeDocument/2006/math">
                    <m:r>
                      <a:rPr lang="en-US" altLang="ja-JP" sz="2400" b="0" i="1">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𝜔</m:t>
                    </m:r>
                    <m:r>
                      <a:rPr lang="en-US" altLang="ja-JP" sz="2400" b="0" i="1">
                        <a:latin typeface="Cambria Math" panose="02040503050406030204" pitchFamily="18" charset="0"/>
                      </a:rPr>
                      <m:t>)</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に変換</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482076" y="1174234"/>
                <a:ext cx="10050124" cy="461665"/>
              </a:xfrm>
              <a:prstGeom prst="rect">
                <a:avLst/>
              </a:prstGeom>
              <a:blipFill rotWithShape="0">
                <a:blip r:embed="rId4"/>
                <a:stretch>
                  <a:fillRect l="-910" t="-8000" b="-33333"/>
                </a:stretch>
              </a:blipFill>
            </p:spPr>
            <p:txBody>
              <a:bodyPr/>
              <a:lstStyle/>
              <a:p>
                <a:r>
                  <a:rPr lang="ja-JP" altLang="en-US">
                    <a:noFill/>
                  </a:rPr>
                  <a:t> </a:t>
                </a:r>
              </a:p>
            </p:txBody>
          </p:sp>
        </mc:Fallback>
      </mc:AlternateContent>
      <p:sp>
        <p:nvSpPr>
          <p:cNvPr id="12" name="正方形/長方形 11"/>
          <p:cNvSpPr/>
          <p:nvPr/>
        </p:nvSpPr>
        <p:spPr>
          <a:xfrm>
            <a:off x="559607" y="3053834"/>
            <a:ext cx="7263527"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ガウス関数をフーリエ変換するとガウス関数になる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65150" y="3396938"/>
            <a:ext cx="9251950" cy="908362"/>
            <a:chOff x="323205" y="1587388"/>
            <a:chExt cx="9251950" cy="908362"/>
          </a:xfrm>
        </p:grpSpPr>
        <p:sp>
          <p:nvSpPr>
            <p:cNvPr id="14" name="角丸四角形 13"/>
            <p:cNvSpPr/>
            <p:nvPr/>
          </p:nvSpPr>
          <p:spPr>
            <a:xfrm>
              <a:off x="323205" y="1611309"/>
              <a:ext cx="9251950" cy="884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943942" y="1587388"/>
                  <a:ext cx="2744726" cy="842090"/>
                </a:xfrm>
                <a:prstGeom prst="rect">
                  <a:avLst/>
                </a:prstGeom>
              </p:spPr>
              <p:txBody>
                <a:bodyPr wrap="none">
                  <a:spAutoFit/>
                </a:bodyPr>
                <a:lstStyle/>
                <a:p>
                  <a:pPr marL="17100">
                    <a:spcBef>
                      <a:spcPts val="1200"/>
                    </a:spcBef>
                  </a:pPr>
                  <a14:m>
                    <m:oMath xmlns:m="http://schemas.openxmlformats.org/officeDocument/2006/math">
                      <m:r>
                        <a:rPr lang="en-US" altLang="ja-JP" sz="2400" i="1" smtClean="0">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e>
                          </m:rad>
                          <m:r>
                            <a:rPr lang="en-US" altLang="ja-JP" sz="2400" i="1">
                              <a:latin typeface="Cambria Math" panose="02040503050406030204" pitchFamily="18" charset="0"/>
                            </a:rPr>
                            <m:t>𝜎</m:t>
                          </m:r>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𝑡</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943942" y="1587388"/>
                  <a:ext cx="2744726" cy="84209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4715842" y="1676288"/>
                  <a:ext cx="2292422" cy="679866"/>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𝐺</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4715842" y="1676288"/>
                  <a:ext cx="2292422" cy="679866"/>
                </a:xfrm>
                <a:prstGeom prst="rect">
                  <a:avLst/>
                </a:prstGeom>
                <a:blipFill rotWithShape="0">
                  <a:blip r:embed="rId6"/>
                  <a:stretch>
                    <a:fillRect/>
                  </a:stretch>
                </a:blipFill>
              </p:spPr>
              <p:txBody>
                <a:bodyPr/>
                <a:lstStyle/>
                <a:p>
                  <a:r>
                    <a:rPr lang="ja-JP" altLang="en-US">
                      <a:noFill/>
                    </a:rPr>
                    <a:t> </a:t>
                  </a:r>
                </a:p>
              </p:txBody>
            </p:sp>
          </mc:Fallback>
        </mc:AlternateContent>
      </p:grpSp>
      <p:sp>
        <p:nvSpPr>
          <p:cNvPr id="19" name="正方形/長方形 18"/>
          <p:cNvSpPr/>
          <p:nvPr/>
        </p:nvSpPr>
        <p:spPr>
          <a:xfrm>
            <a:off x="559607" y="4730234"/>
            <a:ext cx="7879080"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畳み込み積分のフーリエ変換はフーリエ変換の積になる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角丸四角形 23"/>
          <p:cNvSpPr/>
          <p:nvPr/>
        </p:nvSpPr>
        <p:spPr>
          <a:xfrm>
            <a:off x="590550" y="5173459"/>
            <a:ext cx="9251950" cy="1430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5132187" y="5352534"/>
                <a:ext cx="27113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0">
                          <a:latin typeface="Cambria Math" panose="02040503050406030204" pitchFamily="18" charset="0"/>
                        </a:rPr>
                        <m:t>=</m:t>
                      </m:r>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5132187" y="5352534"/>
                <a:ext cx="2711319" cy="461665"/>
              </a:xfrm>
              <a:prstGeom prst="rect">
                <a:avLst/>
              </a:prstGeom>
              <a:blipFill rotWithShape="0">
                <a:blip r:embed="rId7"/>
                <a:stretch>
                  <a:fillRect r="-225"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640091" y="6114534"/>
                <a:ext cx="6375784" cy="400110"/>
              </a:xfrm>
              <a:prstGeom prst="rect">
                <a:avLst/>
              </a:prstGeom>
            </p:spPr>
            <p:txBody>
              <a:bodyPr wrap="none">
                <a:spAutoFit/>
              </a:bodyPr>
              <a:lstStyle/>
              <a:p>
                <a14:m>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𝐹</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𝐺</m:t>
                    </m:r>
                    <m:r>
                      <a:rPr lang="en-US" altLang="ja-JP" sz="2000" i="1">
                        <a:latin typeface="Cambria Math" panose="02040503050406030204" pitchFamily="18" charset="0"/>
                      </a:rPr>
                      <m:t>(</m:t>
                    </m:r>
                    <m:r>
                      <a:rPr lang="en-US" altLang="ja-JP" sz="2000" i="1">
                        <a:latin typeface="Cambria Math" panose="02040503050406030204" pitchFamily="18" charset="0"/>
                      </a:rPr>
                      <m:t>𝜔</m:t>
                    </m:r>
                    <m:r>
                      <a:rPr lang="en-US" altLang="ja-JP" sz="2000" i="1">
                        <a:latin typeface="Cambria Math" panose="020405030504060302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1640091" y="6114534"/>
                <a:ext cx="6375784" cy="400110"/>
              </a:xfrm>
              <a:prstGeom prst="rect">
                <a:avLst/>
              </a:prstGeom>
              <a:blipFill rotWithShape="0">
                <a:blip r:embed="rId8"/>
                <a:stretch>
                  <a:fillRect t="-7576" r="-382"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160487" y="5149538"/>
                <a:ext cx="3673057" cy="887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pt-BR" altLang="ja-JP" sz="2400" i="1">
                          <a:latin typeface="Cambria Math" panose="02040503050406030204" pitchFamily="18" charset="0"/>
                        </a:rPr>
                        <m:t>=</m:t>
                      </m:r>
                      <m:nary>
                        <m:naryPr>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𝑓</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e>
                          </m:d>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m:rPr>
                              <m:sty m:val="p"/>
                            </m:rPr>
                            <a:rPr lang="en-US" altLang="ja-JP" sz="2400">
                              <a:latin typeface="Cambria Math" panose="02040503050406030204" pitchFamily="18" charset="0"/>
                            </a:rPr>
                            <m:t>d</m:t>
                          </m:r>
                          <m:r>
                            <a:rPr lang="en-US" altLang="ja-JP" sz="2400" i="1">
                              <a:latin typeface="Cambria Math" panose="02040503050406030204" pitchFamily="18" charset="0"/>
                            </a:rPr>
                            <m:t>𝑡</m:t>
                          </m:r>
                        </m:e>
                      </m:nary>
                    </m:oMath>
                  </m:oMathPara>
                </a14:m>
                <a:endParaRPr lang="ja-JP" altLang="ja-JP"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60487" y="5149538"/>
                <a:ext cx="3673057" cy="887487"/>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15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229669"/>
            <a:ext cx="11111260" cy="733270"/>
          </a:xfrm>
        </p:spPr>
        <p:txBody>
          <a:bodyPr>
            <a:normAutofit/>
          </a:bodyPr>
          <a:lstStyle/>
          <a:p>
            <a:r>
              <a:rPr kumimoji="1" lang="ja-JP" altLang="en-US" sz="4000" dirty="0" smtClean="0"/>
              <a:t>離散フーリエ変換（</a:t>
            </a:r>
            <a:r>
              <a:rPr kumimoji="1" lang="en-US" altLang="ja-JP" sz="4000" dirty="0" smtClean="0"/>
              <a:t>1D</a:t>
            </a:r>
            <a:r>
              <a:rPr kumimoji="1" lang="ja-JP" altLang="en-US" sz="4000" dirty="0" smtClean="0"/>
              <a:t>）</a:t>
            </a:r>
            <a:endParaRPr kumimoji="1" lang="ja-JP" altLang="en-US" sz="4000" dirty="0"/>
          </a:p>
        </p:txBody>
      </p:sp>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sp>
        <p:nvSpPr>
          <p:cNvPr id="14" name="角丸四角形 13"/>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6" name="テキスト ボックス 135"/>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rotWithShape="0">
                <a:blip r:embed="rId8"/>
                <a:stretch>
                  <a:fillRect l="-1140" t="-3604" r="-244" b="-10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474685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07983"/>
            <a:ext cx="11473211" cy="733270"/>
          </a:xfrm>
        </p:spPr>
        <p:txBody>
          <a:bodyPr/>
          <a:lstStyle/>
          <a:p>
            <a:pPr algn="r"/>
            <a:r>
              <a:rPr lang="ja-JP" altLang="en-US" dirty="0" smtClean="0"/>
              <a:t>少し余談（</a:t>
            </a:r>
            <a:r>
              <a:rPr lang="en-US" altLang="ja-JP" dirty="0" smtClean="0"/>
              <a:t>FFT</a:t>
            </a:r>
            <a:r>
              <a:rPr lang="ja-JP" altLang="en-US" dirty="0" smtClean="0"/>
              <a:t>の簡単な説明）</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10081610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721095" y="962939"/>
            <a:ext cx="3596905" cy="1716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33</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34184" y="1062872"/>
                <a:ext cx="3678123" cy="1474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a:rPr>
                            <m:t>𝐹</m:t>
                          </m:r>
                        </m:e>
                        <m:sub>
                          <m:r>
                            <a:rPr lang="en-US" altLang="ja-JP" sz="3200" i="1">
                              <a:latin typeface="Cambria Math"/>
                            </a:rPr>
                            <m:t>𝑘</m:t>
                          </m:r>
                        </m:sub>
                      </m:sSub>
                      <m:r>
                        <a:rPr lang="en-US" altLang="ja-JP" sz="3200" i="1">
                          <a:latin typeface="Cambria Math"/>
                        </a:rPr>
                        <m:t>=</m:t>
                      </m:r>
                      <m:f>
                        <m:fPr>
                          <m:ctrlPr>
                            <a:rPr lang="en-US" altLang="ja-JP" sz="3200" i="1">
                              <a:latin typeface="Cambria Math" panose="02040503050406030204" pitchFamily="18" charset="0"/>
                            </a:rPr>
                          </m:ctrlPr>
                        </m:fPr>
                        <m:num>
                          <m:r>
                            <a:rPr lang="en-US" altLang="ja-JP" sz="3200" i="1">
                              <a:latin typeface="Cambria Math"/>
                            </a:rPr>
                            <m:t>1</m:t>
                          </m:r>
                        </m:num>
                        <m:den>
                          <m:r>
                            <a:rPr lang="en-US" altLang="ja-JP" sz="3200" b="0" i="1" smtClean="0">
                              <a:solidFill>
                                <a:srgbClr val="C00000"/>
                              </a:solidFill>
                              <a:latin typeface="Cambria Math" panose="02040503050406030204" pitchFamily="18" charset="0"/>
                            </a:rPr>
                            <m:t>8</m:t>
                          </m:r>
                        </m:den>
                      </m:f>
                      <m:nary>
                        <m:naryPr>
                          <m:chr m:val="∑"/>
                          <m:ctrlPr>
                            <a:rPr lang="en-US" altLang="ja-JP" sz="3200" i="1">
                              <a:latin typeface="Cambria Math" panose="02040503050406030204" pitchFamily="18" charset="0"/>
                            </a:rPr>
                          </m:ctrlPr>
                        </m:naryPr>
                        <m:sub>
                          <m:r>
                            <m:rPr>
                              <m:brk m:alnAt="23"/>
                            </m:rPr>
                            <a:rPr lang="en-US" altLang="ja-JP" sz="3200" i="1">
                              <a:latin typeface="Cambria Math"/>
                            </a:rPr>
                            <m:t>𝑙</m:t>
                          </m:r>
                          <m:r>
                            <a:rPr lang="en-US" altLang="ja-JP" sz="3200" i="1">
                              <a:latin typeface="Cambria Math"/>
                            </a:rPr>
                            <m:t>=0</m:t>
                          </m:r>
                        </m:sub>
                        <m:sup>
                          <m:r>
                            <a:rPr lang="en-US" altLang="ja-JP" sz="3200" b="0" i="1" smtClean="0">
                              <a:solidFill>
                                <a:srgbClr val="C00000"/>
                              </a:solidFill>
                              <a:latin typeface="Cambria Math" panose="02040503050406030204" pitchFamily="18" charset="0"/>
                              <a:ea typeface="Cambria Math"/>
                            </a:rPr>
                            <m:t>7</m:t>
                          </m:r>
                        </m:sup>
                        <m:e>
                          <m:sSub>
                            <m:sSubPr>
                              <m:ctrlPr>
                                <a:rPr lang="en-US" altLang="ja-JP" sz="3200" i="1">
                                  <a:latin typeface="Cambria Math" panose="02040503050406030204" pitchFamily="18" charset="0"/>
                                </a:rPr>
                              </m:ctrlPr>
                            </m:sSubPr>
                            <m:e>
                              <m:r>
                                <a:rPr lang="en-US" altLang="ja-JP" sz="3200" i="1">
                                  <a:latin typeface="Cambria Math"/>
                                </a:rPr>
                                <m:t>𝑓</m:t>
                              </m:r>
                            </m:e>
                            <m:sub>
                              <m:r>
                                <a:rPr lang="en-US" altLang="ja-JP" sz="3200" i="1">
                                  <a:latin typeface="Cambria Math"/>
                                </a:rPr>
                                <m:t>𝑙</m:t>
                              </m:r>
                            </m:sub>
                          </m:sSub>
                          <m:sSup>
                            <m:sSupPr>
                              <m:ctrlPr>
                                <a:rPr lang="en-US" altLang="ja-JP" sz="3200" i="1">
                                  <a:latin typeface="Cambria Math" panose="02040503050406030204" pitchFamily="18" charset="0"/>
                                </a:rPr>
                              </m:ctrlPr>
                            </m:sSupPr>
                            <m:e>
                              <m:r>
                                <a:rPr lang="en-US" altLang="ja-JP" sz="3200" i="1">
                                  <a:latin typeface="Cambria Math"/>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𝑖</m:t>
                              </m:r>
                              <m:f>
                                <m:fPr>
                                  <m:ctrlPr>
                                    <a:rPr lang="en-US" altLang="ja-JP" sz="3200" i="1">
                                      <a:latin typeface="Cambria Math" panose="02040503050406030204" pitchFamily="18" charset="0"/>
                                    </a:rPr>
                                  </m:ctrlPr>
                                </m:fPr>
                                <m:num>
                                  <m:r>
                                    <a:rPr lang="en-US" altLang="ja-JP" sz="3200" i="1">
                                      <a:latin typeface="Cambria Math"/>
                                    </a:rPr>
                                    <m:t>2</m:t>
                                  </m:r>
                                  <m:r>
                                    <a:rPr lang="en-US" altLang="ja-JP" sz="3200" i="1">
                                      <a:latin typeface="Cambria Math"/>
                                    </a:rPr>
                                    <m:t>𝜋</m:t>
                                  </m:r>
                                </m:num>
                                <m:den>
                                  <m:r>
                                    <a:rPr lang="en-US" altLang="ja-JP" sz="3200" b="0" i="1" smtClean="0">
                                      <a:solidFill>
                                        <a:srgbClr val="C00000"/>
                                      </a:solidFill>
                                      <a:latin typeface="Cambria Math" panose="02040503050406030204" pitchFamily="18" charset="0"/>
                                    </a:rPr>
                                    <m:t>8</m:t>
                                  </m:r>
                                </m:den>
                              </m:f>
                              <m:r>
                                <a:rPr lang="en-US" altLang="ja-JP" sz="3200" i="1">
                                  <a:latin typeface="Cambria Math"/>
                                </a:rPr>
                                <m:t>𝑘𝑙</m:t>
                              </m:r>
                            </m:sup>
                          </m:sSup>
                        </m:e>
                      </m:nary>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34184" y="1062872"/>
                <a:ext cx="3678123" cy="1474443"/>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678809" y="285234"/>
            <a:ext cx="7425431" cy="523220"/>
          </a:xfrm>
          <a:prstGeom prst="rect">
            <a:avLst/>
          </a:prstGeom>
        </p:spPr>
        <p:txBody>
          <a:bodyPr wrap="none">
            <a:spAutoFit/>
          </a:bodyPr>
          <a:lstStyle/>
          <a:p>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のときの離散フーリエ変換を考えてみる</a:t>
            </a:r>
            <a:endParaRPr lang="ja-JP" altLang="en-US" sz="2800" dirty="0"/>
          </a:p>
        </p:txBody>
      </p:sp>
      <p:grpSp>
        <p:nvGrpSpPr>
          <p:cNvPr id="10" name="グループ化 9"/>
          <p:cNvGrpSpPr/>
          <p:nvPr/>
        </p:nvGrpSpPr>
        <p:grpSpPr>
          <a:xfrm>
            <a:off x="2870200" y="1136134"/>
            <a:ext cx="7176578" cy="1276760"/>
            <a:chOff x="2870200" y="1136134"/>
            <a:chExt cx="7176578" cy="1276760"/>
          </a:xfrm>
        </p:grpSpPr>
        <mc:AlternateContent xmlns:mc="http://schemas.openxmlformats.org/markup-compatibility/2006" xmlns:a14="http://schemas.microsoft.com/office/drawing/2010/main">
          <mc:Choice Requires="a14">
            <p:sp>
              <p:nvSpPr>
                <p:cNvPr id="7" name="正方形/長方形 6"/>
                <p:cNvSpPr/>
                <p:nvPr/>
              </p:nvSpPr>
              <p:spPr>
                <a:xfrm>
                  <a:off x="4793609" y="1136134"/>
                  <a:ext cx="5253169" cy="1276760"/>
                </a:xfrm>
                <a:prstGeom prst="rect">
                  <a:avLst/>
                </a:prstGeom>
              </p:spPr>
              <p:txBody>
                <a:bodyPr wrap="none">
                  <a:spAutoFit/>
                </a:bodyPr>
                <a:lstStyle/>
                <a:p>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この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r>
                            <a:rPr lang="en-US" altLang="ja-JP" sz="2800" i="1">
                              <a:latin typeface="Cambria Math"/>
                            </a:rPr>
                            <m:t>𝑘𝑙</m:t>
                          </m:r>
                        </m:sup>
                      </m:sSup>
                    </m:oMath>
                  </a14:m>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 は何？</a:t>
                  </a:r>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-kl</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を無視した</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乗根</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93609" y="1136134"/>
                  <a:ext cx="5253169" cy="1276760"/>
                </a:xfrm>
                <a:prstGeom prst="rect">
                  <a:avLst/>
                </a:prstGeom>
                <a:blipFill rotWithShape="0">
                  <a:blip r:embed="rId3"/>
                  <a:stretch>
                    <a:fillRect l="-2320" r="-1044" b="-12857"/>
                  </a:stretch>
                </a:blipFill>
              </p:spPr>
              <p:txBody>
                <a:bodyPr/>
                <a:lstStyle/>
                <a:p>
                  <a:r>
                    <a:rPr lang="ja-JP" altLang="en-US">
                      <a:noFill/>
                    </a:rPr>
                    <a:t> </a:t>
                  </a:r>
                </a:p>
              </p:txBody>
            </p:sp>
          </mc:Fallback>
        </mc:AlternateContent>
        <p:sp>
          <p:nvSpPr>
            <p:cNvPr id="9" name="正方形/長方形 8"/>
            <p:cNvSpPr/>
            <p:nvPr/>
          </p:nvSpPr>
          <p:spPr>
            <a:xfrm>
              <a:off x="2870200" y="1320800"/>
              <a:ext cx="1333500" cy="83820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p:cNvGrpSpPr/>
          <p:nvPr/>
        </p:nvGrpSpPr>
        <p:grpSpPr>
          <a:xfrm>
            <a:off x="2730500" y="3086100"/>
            <a:ext cx="6533713" cy="3454400"/>
            <a:chOff x="495300" y="3162300"/>
            <a:chExt cx="6533713" cy="3454400"/>
          </a:xfrm>
        </p:grpSpPr>
        <p:sp>
          <p:nvSpPr>
            <p:cNvPr id="11" name="円/楕円 10"/>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1" idx="3"/>
              <a:endCxn id="11"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5"/>
              <a:endCxn id="11"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357815" y="3358944"/>
                  <a:ext cx="3671198"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r>
                        <a:rPr lang="en-US" altLang="ja-JP" sz="2800" b="0" i="1" smtClean="0">
                          <a:solidFill>
                            <a:schemeClr val="tx1"/>
                          </a:solidFill>
                          <a:latin typeface="Cambria Math" panose="02040503050406030204" pitchFamily="18" charset="0"/>
                        </a:rPr>
                        <m:t>𝑐𝑜𝑠</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𝑖𝑠𝑖𝑛</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357815" y="3358944"/>
                  <a:ext cx="3671198" cy="788293"/>
                </a:xfrm>
                <a:prstGeom prst="rect">
                  <a:avLst/>
                </a:prstGeom>
                <a:blipFill rotWithShape="0">
                  <a:blip r:embed="rId4"/>
                  <a:stretch>
                    <a:fillRect/>
                  </a:stretch>
                </a:blipFill>
              </p:spPr>
              <p:txBody>
                <a:bodyPr/>
                <a:lstStyle/>
                <a:p>
                  <a:r>
                    <a:rPr lang="ja-JP" altLang="en-US">
                      <a:noFill/>
                    </a:rPr>
                    <a:t> </a:t>
                  </a:r>
                </a:p>
              </p:txBody>
            </p:sp>
          </mc:Fallback>
        </mc:AlternateContent>
        <p:sp>
          <p:nvSpPr>
            <p:cNvPr id="25" name="円/楕円 24"/>
            <p:cNvSpPr/>
            <p:nvPr/>
          </p:nvSpPr>
          <p:spPr>
            <a:xfrm>
              <a:off x="3295650" y="38925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5530850" y="5632244"/>
            <a:ext cx="3932135" cy="788293"/>
            <a:chOff x="3295650" y="5708444"/>
            <a:chExt cx="3932135" cy="788293"/>
          </a:xfrm>
        </p:grpSpPr>
        <mc:AlternateContent xmlns:mc="http://schemas.openxmlformats.org/markup-compatibility/2006" xmlns:a14="http://schemas.microsoft.com/office/drawing/2010/main">
          <mc:Choice Requires="a14">
            <p:sp>
              <p:nvSpPr>
                <p:cNvPr id="26" name="正方形/長方形 25"/>
                <p:cNvSpPr/>
                <p:nvPr/>
              </p:nvSpPr>
              <p:spPr>
                <a:xfrm>
                  <a:off x="3357815" y="5708444"/>
                  <a:ext cx="3869970"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b="0" i="1" smtClean="0">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func>
                        <m:funcPr>
                          <m:ctrlPr>
                            <a:rPr lang="en-US" altLang="ja-JP" sz="2800" b="0" i="1" smtClean="0">
                              <a:solidFill>
                                <a:schemeClr val="tx1"/>
                              </a:solidFill>
                              <a:latin typeface="Cambria Math" panose="02040503050406030204" pitchFamily="18" charset="0"/>
                            </a:rPr>
                          </m:ctrlPr>
                        </m:funcPr>
                        <m:fName>
                          <m:r>
                            <m:rPr>
                              <m:sty m:val="p"/>
                            </m:rPr>
                            <a:rPr lang="en-US" altLang="ja-JP" sz="2800" b="0" i="0" smtClean="0">
                              <a:solidFill>
                                <a:schemeClr val="tx1"/>
                              </a:solidFill>
                              <a:latin typeface="Cambria Math" panose="02040503050406030204" pitchFamily="18" charset="0"/>
                            </a:rPr>
                            <m:t>cos</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r>
                        <a:rPr lang="en-US" altLang="ja-JP" sz="2800" b="0" i="1" smtClean="0">
                          <a:solidFill>
                            <a:schemeClr val="tx1"/>
                          </a:solidFill>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357815" y="5708444"/>
                  <a:ext cx="3869970" cy="788293"/>
                </a:xfrm>
                <a:prstGeom prst="rect">
                  <a:avLst/>
                </a:prstGeom>
                <a:blipFill rotWithShape="0">
                  <a:blip r:embed="rId5"/>
                  <a:stretch>
                    <a:fillRect/>
                  </a:stretch>
                </a:blipFill>
              </p:spPr>
              <p:txBody>
                <a:bodyPr/>
                <a:lstStyle/>
                <a:p>
                  <a:r>
                    <a:rPr lang="ja-JP" altLang="en-US">
                      <a:noFill/>
                    </a:rPr>
                    <a:t> </a:t>
                  </a:r>
                </a:p>
              </p:txBody>
            </p:sp>
          </mc:Fallback>
        </mc:AlternateContent>
        <p:sp>
          <p:nvSpPr>
            <p:cNvPr id="27" name="円/楕円 26"/>
            <p:cNvSpPr/>
            <p:nvPr/>
          </p:nvSpPr>
          <p:spPr>
            <a:xfrm>
              <a:off x="3295650" y="58864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647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34</a:t>
            </a:fld>
            <a:endParaRPr lang="ja-JP" altLang="en-US"/>
          </a:p>
        </p:txBody>
      </p:sp>
      <p:grpSp>
        <p:nvGrpSpPr>
          <p:cNvPr id="14" name="グループ化 13"/>
          <p:cNvGrpSpPr/>
          <p:nvPr/>
        </p:nvGrpSpPr>
        <p:grpSpPr>
          <a:xfrm>
            <a:off x="3124199" y="977900"/>
            <a:ext cx="5123563" cy="4660900"/>
            <a:chOff x="2463800" y="1676400"/>
            <a:chExt cx="3797300" cy="3454400"/>
          </a:xfrm>
        </p:grpSpPr>
        <p:grpSp>
          <p:nvGrpSpPr>
            <p:cNvPr id="5" name="グループ化 4"/>
            <p:cNvGrpSpPr/>
            <p:nvPr/>
          </p:nvGrpSpPr>
          <p:grpSpPr>
            <a:xfrm>
              <a:off x="2463800" y="1676400"/>
              <a:ext cx="3797300" cy="3454400"/>
              <a:chOff x="495300" y="3162300"/>
              <a:chExt cx="3797300" cy="3454400"/>
            </a:xfrm>
          </p:grpSpPr>
          <p:sp>
            <p:nvSpPr>
              <p:cNvPr id="6" name="円/楕円 5"/>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コネクタ 8"/>
              <p:cNvCxnSpPr>
                <a:stCxn id="6" idx="3"/>
                <a:endCxn id="6"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6" idx="5"/>
                <a:endCxn id="6"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円/楕円 12"/>
            <p:cNvSpPr/>
            <p:nvPr/>
          </p:nvSpPr>
          <p:spPr>
            <a:xfrm>
              <a:off x="5251450" y="43878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5" name="正方形/長方形 14"/>
              <p:cNvSpPr/>
              <p:nvPr/>
            </p:nvSpPr>
            <p:spPr>
              <a:xfrm>
                <a:off x="795001" y="285544"/>
                <a:ext cx="3405035" cy="684546"/>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とおくと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95001" y="285544"/>
                <a:ext cx="3405035" cy="684546"/>
              </a:xfrm>
              <a:prstGeom prst="rect">
                <a:avLst/>
              </a:prstGeom>
              <a:blipFill rotWithShape="0">
                <a:blip r:embed="rId3"/>
                <a:stretch>
                  <a:fillRect r="-2504" b="-258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7004920" y="4203494"/>
                <a:ext cx="2186881" cy="8998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𝑠</m:t>
                      </m:r>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r>
                            <a:rPr lang="en-US" altLang="ja-JP" sz="3600" i="1">
                              <a:latin typeface="Cambria Math"/>
                            </a:rPr>
                            <m:t>𝑒</m:t>
                          </m:r>
                        </m:e>
                        <m:sup>
                          <m:r>
                            <a:rPr lang="en-US" altLang="ja-JP" sz="3600" i="1">
                              <a:latin typeface="Cambria Math" panose="02040503050406030204" pitchFamily="18" charset="0"/>
                            </a:rPr>
                            <m:t>−</m:t>
                          </m:r>
                          <m:r>
                            <a:rPr lang="en-US" altLang="ja-JP" sz="3600" i="1">
                              <a:latin typeface="Cambria Math" panose="02040503050406030204" pitchFamily="18" charset="0"/>
                            </a:rPr>
                            <m:t>𝑖</m:t>
                          </m:r>
                          <m:f>
                            <m:fPr>
                              <m:ctrlPr>
                                <a:rPr lang="en-US" altLang="ja-JP" sz="3600" i="1">
                                  <a:latin typeface="Cambria Math" panose="02040503050406030204" pitchFamily="18" charset="0"/>
                                </a:rPr>
                              </m:ctrlPr>
                            </m:fPr>
                            <m:num>
                              <m:r>
                                <a:rPr lang="en-US" altLang="ja-JP" sz="3600" i="1">
                                  <a:latin typeface="Cambria Math"/>
                                </a:rPr>
                                <m:t>2</m:t>
                              </m:r>
                              <m:r>
                                <a:rPr lang="en-US" altLang="ja-JP" sz="3600" i="1">
                                  <a:latin typeface="Cambria Math"/>
                                </a:rPr>
                                <m:t>𝜋</m:t>
                              </m:r>
                            </m:num>
                            <m:den>
                              <m:r>
                                <a:rPr lang="en-US" altLang="ja-JP" sz="3600" i="1">
                                  <a:latin typeface="Cambria Math" panose="02040503050406030204" pitchFamily="18" charset="0"/>
                                </a:rPr>
                                <m:t>8</m:t>
                              </m:r>
                            </m:den>
                          </m:f>
                        </m:sup>
                      </m:sSup>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004920" y="4203494"/>
                <a:ext cx="2186881" cy="899862"/>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33" name="グループ化 32"/>
          <p:cNvGrpSpPr/>
          <p:nvPr/>
        </p:nvGrpSpPr>
        <p:grpSpPr>
          <a:xfrm>
            <a:off x="5165494" y="5201514"/>
            <a:ext cx="598461" cy="720635"/>
            <a:chOff x="5165494" y="5201514"/>
            <a:chExt cx="598461" cy="720635"/>
          </a:xfrm>
        </p:grpSpPr>
        <mc:AlternateContent xmlns:mc="http://schemas.openxmlformats.org/markup-compatibility/2006" xmlns:a14="http://schemas.microsoft.com/office/drawing/2010/main">
          <mc:Choice Requires="a14">
            <p:sp>
              <p:nvSpPr>
                <p:cNvPr id="18" name="正方形/長方形 17"/>
                <p:cNvSpPr/>
                <p:nvPr/>
              </p:nvSpPr>
              <p:spPr>
                <a:xfrm>
                  <a:off x="5165494" y="546048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165494" y="5460484"/>
                  <a:ext cx="553421"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円/楕円 19"/>
            <p:cNvSpPr/>
            <p:nvPr/>
          </p:nvSpPr>
          <p:spPr>
            <a:xfrm>
              <a:off x="5558327" y="520151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3816754" y="4645254"/>
            <a:ext cx="598461" cy="720635"/>
            <a:chOff x="3816754" y="4645254"/>
            <a:chExt cx="598461" cy="720635"/>
          </a:xfrm>
        </p:grpSpPr>
        <mc:AlternateContent xmlns:mc="http://schemas.openxmlformats.org/markup-compatibility/2006" xmlns:a14="http://schemas.microsoft.com/office/drawing/2010/main">
          <mc:Choice Requires="a14">
            <p:sp>
              <p:nvSpPr>
                <p:cNvPr id="21" name="正方形/長方形 20"/>
                <p:cNvSpPr/>
                <p:nvPr/>
              </p:nvSpPr>
              <p:spPr>
                <a:xfrm>
                  <a:off x="3816754" y="490422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3</m:t>
                            </m:r>
                          </m:sup>
                        </m:sSup>
                      </m:oMath>
                    </m:oMathPara>
                  </a14:m>
                  <a:endParaRPr lang="ja-JP" altLang="en-US" sz="24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816754" y="4904224"/>
                  <a:ext cx="553421" cy="461665"/>
                </a:xfrm>
                <a:prstGeom prst="rect">
                  <a:avLst/>
                </a:prstGeom>
                <a:blipFill rotWithShape="0">
                  <a:blip r:embed="rId6"/>
                  <a:stretch>
                    <a:fillRect/>
                  </a:stretch>
                </a:blipFill>
              </p:spPr>
              <p:txBody>
                <a:bodyPr/>
                <a:lstStyle/>
                <a:p>
                  <a:r>
                    <a:rPr lang="ja-JP" altLang="en-US">
                      <a:noFill/>
                    </a:rPr>
                    <a:t> </a:t>
                  </a:r>
                </a:p>
              </p:txBody>
            </p:sp>
          </mc:Fallback>
        </mc:AlternateContent>
        <p:sp>
          <p:nvSpPr>
            <p:cNvPr id="22" name="円/楕円 21"/>
            <p:cNvSpPr/>
            <p:nvPr/>
          </p:nvSpPr>
          <p:spPr>
            <a:xfrm>
              <a:off x="4209587" y="464525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p:cNvGrpSpPr/>
          <p:nvPr/>
        </p:nvGrpSpPr>
        <p:grpSpPr>
          <a:xfrm>
            <a:off x="3245254" y="3281274"/>
            <a:ext cx="598461" cy="720635"/>
            <a:chOff x="3245254" y="3281274"/>
            <a:chExt cx="598461" cy="720635"/>
          </a:xfrm>
        </p:grpSpPr>
        <mc:AlternateContent xmlns:mc="http://schemas.openxmlformats.org/markup-compatibility/2006" xmlns:a14="http://schemas.microsoft.com/office/drawing/2010/main">
          <mc:Choice Requires="a14">
            <p:sp>
              <p:nvSpPr>
                <p:cNvPr id="23" name="正方形/長方形 22"/>
                <p:cNvSpPr/>
                <p:nvPr/>
              </p:nvSpPr>
              <p:spPr>
                <a:xfrm>
                  <a:off x="3245254" y="354024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4</m:t>
                            </m:r>
                          </m:sup>
                        </m:sSup>
                      </m:oMath>
                    </m:oMathPara>
                  </a14:m>
                  <a:endParaRPr lang="ja-JP" altLang="en-US" sz="2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3245254" y="3540244"/>
                  <a:ext cx="553421" cy="461665"/>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円/楕円 23"/>
            <p:cNvSpPr/>
            <p:nvPr/>
          </p:nvSpPr>
          <p:spPr>
            <a:xfrm>
              <a:off x="3638087" y="328127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3656734" y="1924804"/>
            <a:ext cx="735621" cy="461665"/>
            <a:chOff x="3656734" y="1924804"/>
            <a:chExt cx="735621" cy="461665"/>
          </a:xfrm>
        </p:grpSpPr>
        <mc:AlternateContent xmlns:mc="http://schemas.openxmlformats.org/markup-compatibility/2006" xmlns:a14="http://schemas.microsoft.com/office/drawing/2010/main">
          <mc:Choice Requires="a14">
            <p:sp>
              <p:nvSpPr>
                <p:cNvPr id="25" name="正方形/長方形 24"/>
                <p:cNvSpPr/>
                <p:nvPr/>
              </p:nvSpPr>
              <p:spPr>
                <a:xfrm>
                  <a:off x="3656734" y="192480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5</m:t>
                            </m:r>
                          </m:sup>
                        </m:sSup>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656734" y="1924804"/>
                  <a:ext cx="553421" cy="461665"/>
                </a:xfrm>
                <a:prstGeom prst="rect">
                  <a:avLst/>
                </a:prstGeom>
                <a:blipFill rotWithShape="0">
                  <a:blip r:embed="rId8"/>
                  <a:stretch>
                    <a:fillRect/>
                  </a:stretch>
                </a:blipFill>
              </p:spPr>
              <p:txBody>
                <a:bodyPr/>
                <a:lstStyle/>
                <a:p>
                  <a:r>
                    <a:rPr lang="ja-JP" altLang="en-US">
                      <a:noFill/>
                    </a:rPr>
                    <a:t> </a:t>
                  </a:r>
                </a:p>
              </p:txBody>
            </p:sp>
          </mc:Fallback>
        </mc:AlternateContent>
        <p:sp>
          <p:nvSpPr>
            <p:cNvPr id="26" name="円/楕円 25"/>
            <p:cNvSpPr/>
            <p:nvPr/>
          </p:nvSpPr>
          <p:spPr>
            <a:xfrm>
              <a:off x="4186727" y="193253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a:off x="5133109" y="1038979"/>
            <a:ext cx="611796" cy="556258"/>
            <a:chOff x="5133109" y="1038979"/>
            <a:chExt cx="611796" cy="556258"/>
          </a:xfrm>
        </p:grpSpPr>
        <mc:AlternateContent xmlns:mc="http://schemas.openxmlformats.org/markup-compatibility/2006" xmlns:a14="http://schemas.microsoft.com/office/drawing/2010/main">
          <mc:Choice Requires="a14">
            <p:sp>
              <p:nvSpPr>
                <p:cNvPr id="27" name="正方形/長方形 26"/>
                <p:cNvSpPr/>
                <p:nvPr/>
              </p:nvSpPr>
              <p:spPr>
                <a:xfrm>
                  <a:off x="5133109" y="10389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6</m:t>
                            </m:r>
                          </m:sup>
                        </m:sSup>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133109" y="1038979"/>
                  <a:ext cx="553421"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28" name="円/楕円 27"/>
            <p:cNvSpPr/>
            <p:nvPr/>
          </p:nvSpPr>
          <p:spPr>
            <a:xfrm>
              <a:off x="5539277" y="1389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p:cNvGrpSpPr/>
          <p:nvPr/>
        </p:nvGrpSpPr>
        <p:grpSpPr>
          <a:xfrm>
            <a:off x="6901352" y="1553329"/>
            <a:ext cx="585403" cy="594358"/>
            <a:chOff x="6901352" y="1553329"/>
            <a:chExt cx="585403" cy="594358"/>
          </a:xfrm>
        </p:grpSpPr>
        <mc:AlternateContent xmlns:mc="http://schemas.openxmlformats.org/markup-compatibility/2006" xmlns:a14="http://schemas.microsoft.com/office/drawing/2010/main">
          <mc:Choice Requires="a14">
            <p:sp>
              <p:nvSpPr>
                <p:cNvPr id="29" name="正方形/長方形 28"/>
                <p:cNvSpPr/>
                <p:nvPr/>
              </p:nvSpPr>
              <p:spPr>
                <a:xfrm>
                  <a:off x="6933334" y="155332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7</m:t>
                            </m:r>
                          </m:sup>
                        </m:sSup>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933334" y="1553329"/>
                  <a:ext cx="553421" cy="461665"/>
                </a:xfrm>
                <a:prstGeom prst="rect">
                  <a:avLst/>
                </a:prstGeom>
                <a:blipFill rotWithShape="0">
                  <a:blip r:embed="rId10"/>
                  <a:stretch>
                    <a:fillRect/>
                  </a:stretch>
                </a:blipFill>
              </p:spPr>
              <p:txBody>
                <a:bodyPr/>
                <a:lstStyle/>
                <a:p>
                  <a:r>
                    <a:rPr lang="ja-JP" altLang="en-US">
                      <a:noFill/>
                    </a:rPr>
                    <a:t> </a:t>
                  </a:r>
                </a:p>
              </p:txBody>
            </p:sp>
          </mc:Fallback>
        </mc:AlternateContent>
        <p:sp>
          <p:nvSpPr>
            <p:cNvPr id="30" name="円/楕円 29"/>
            <p:cNvSpPr/>
            <p:nvPr/>
          </p:nvSpPr>
          <p:spPr>
            <a:xfrm>
              <a:off x="6901352" y="194205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p:cNvGrpSpPr/>
          <p:nvPr/>
        </p:nvGrpSpPr>
        <p:grpSpPr>
          <a:xfrm>
            <a:off x="7472852" y="2905879"/>
            <a:ext cx="585403" cy="594358"/>
            <a:chOff x="7472852" y="2905879"/>
            <a:chExt cx="585403" cy="594358"/>
          </a:xfrm>
        </p:grpSpPr>
        <mc:AlternateContent xmlns:mc="http://schemas.openxmlformats.org/markup-compatibility/2006" xmlns:a14="http://schemas.microsoft.com/office/drawing/2010/main">
          <mc:Choice Requires="a14">
            <p:sp>
              <p:nvSpPr>
                <p:cNvPr id="31" name="正方形/長方形 30"/>
                <p:cNvSpPr/>
                <p:nvPr/>
              </p:nvSpPr>
              <p:spPr>
                <a:xfrm>
                  <a:off x="7504834" y="29058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8</m:t>
                            </m:r>
                          </m:sup>
                        </m:sSup>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7504834" y="2905879"/>
                  <a:ext cx="553421" cy="461665"/>
                </a:xfrm>
                <a:prstGeom prst="rect">
                  <a:avLst/>
                </a:prstGeom>
                <a:blipFill rotWithShape="0">
                  <a:blip r:embed="rId11"/>
                  <a:stretch>
                    <a:fillRect/>
                  </a:stretch>
                </a:blipFill>
              </p:spPr>
              <p:txBody>
                <a:bodyPr/>
                <a:lstStyle/>
                <a:p>
                  <a:r>
                    <a:rPr lang="ja-JP" altLang="en-US">
                      <a:noFill/>
                    </a:rPr>
                    <a:t> </a:t>
                  </a:r>
                </a:p>
              </p:txBody>
            </p:sp>
          </mc:Fallback>
        </mc:AlternateContent>
        <p:sp>
          <p:nvSpPr>
            <p:cNvPr id="32" name="円/楕円 31"/>
            <p:cNvSpPr/>
            <p:nvPr/>
          </p:nvSpPr>
          <p:spPr>
            <a:xfrm>
              <a:off x="7472852" y="3294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7066684" y="5049004"/>
                <a:ext cx="1999265"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9</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17</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25</m:t>
                        </m:r>
                      </m:sup>
                    </m:sSup>
                  </m:oMath>
                </a14:m>
                <a:r>
                  <a:rPr lang="en-US" altLang="ja-JP" sz="2400" dirty="0" smtClean="0"/>
                  <a:t>,… </a:t>
                </a:r>
                <a:endParaRPr lang="ja-JP" altLang="en-US" sz="2400"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7066684" y="5049004"/>
                <a:ext cx="1999265" cy="465833"/>
              </a:xfrm>
              <a:prstGeom prst="rect">
                <a:avLst/>
              </a:prstGeom>
              <a:blipFill rotWithShape="0">
                <a:blip r:embed="rId12"/>
                <a:stretch>
                  <a:fillRect t="-9091" r="-3354"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5218834" y="5906254"/>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10</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18</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26</m:t>
                        </m:r>
                      </m:sup>
                    </m:sSup>
                  </m:oMath>
                </a14:m>
                <a:r>
                  <a:rPr lang="en-US" altLang="ja-JP" sz="2400" dirty="0" smtClean="0"/>
                  <a:t>,… </a:t>
                </a:r>
                <a:endParaRPr lang="ja-JP" altLang="en-US" sz="24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5218834" y="5906254"/>
                <a:ext cx="2111284" cy="465833"/>
              </a:xfrm>
              <a:prstGeom prst="rect">
                <a:avLst/>
              </a:prstGeom>
              <a:blipFill rotWithShape="0">
                <a:blip r:embed="rId13"/>
                <a:stretch>
                  <a:fillRect t="-10526" r="-404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2618509" y="5325229"/>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11</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19</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27</m:t>
                        </m:r>
                      </m:sup>
                    </m:sSup>
                  </m:oMath>
                </a14:m>
                <a:r>
                  <a:rPr lang="en-US" altLang="ja-JP" sz="2400" dirty="0" smtClean="0"/>
                  <a:t>,… </a:t>
                </a:r>
                <a:endParaRPr lang="ja-JP" altLang="en-US" sz="24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618509" y="5325229"/>
                <a:ext cx="2111284" cy="465833"/>
              </a:xfrm>
              <a:prstGeom prst="rect">
                <a:avLst/>
              </a:prstGeom>
              <a:blipFill rotWithShape="0">
                <a:blip r:embed="rId14"/>
                <a:stretch>
                  <a:fillRect t="-10526" r="-3468"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940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正方形/長方形 5"/>
              <p:cNvSpPr/>
              <p:nvPr/>
            </p:nvSpPr>
            <p:spPr>
              <a:xfrm>
                <a:off x="456384" y="237372"/>
                <a:ext cx="3242362" cy="1301575"/>
              </a:xfrm>
              <a:prstGeom prst="rect">
                <a:avLst/>
              </a:prstGeom>
              <a:solidFill>
                <a:schemeClr val="accent4">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solidFill>
                                <a:schemeClr val="tx1"/>
                              </a:solidFill>
                              <a:latin typeface="Cambria Math" panose="02040503050406030204" pitchFamily="18" charset="0"/>
                            </a:rPr>
                          </m:ctrlPr>
                        </m:sSubPr>
                        <m:e>
                          <m:r>
                            <a:rPr lang="en-US" altLang="ja-JP" sz="2800" i="1">
                              <a:solidFill>
                                <a:schemeClr val="tx1"/>
                              </a:solidFill>
                              <a:latin typeface="Cambria Math"/>
                            </a:rPr>
                            <m:t>𝐹</m:t>
                          </m:r>
                        </m:e>
                        <m:sub>
                          <m:r>
                            <a:rPr lang="en-US" altLang="ja-JP" sz="2800" i="1">
                              <a:solidFill>
                                <a:schemeClr val="tx1"/>
                              </a:solidFill>
                              <a:latin typeface="Cambria Math"/>
                            </a:rPr>
                            <m:t>𝑘</m:t>
                          </m:r>
                        </m:sub>
                      </m:sSub>
                      <m:r>
                        <a:rPr lang="en-US" altLang="ja-JP" sz="2800" i="1">
                          <a:solidFill>
                            <a:schemeClr val="tx1"/>
                          </a:solidFill>
                          <a:latin typeface="Cambria Math"/>
                        </a:rPr>
                        <m:t>=</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1</m:t>
                          </m:r>
                        </m:num>
                        <m:den>
                          <m:r>
                            <a:rPr lang="en-US" altLang="ja-JP" sz="2800" b="0" i="1" smtClean="0">
                              <a:solidFill>
                                <a:schemeClr val="tx1"/>
                              </a:solidFill>
                              <a:latin typeface="Cambria Math" panose="02040503050406030204" pitchFamily="18" charset="0"/>
                            </a:rPr>
                            <m:t>8</m:t>
                          </m:r>
                        </m:den>
                      </m:f>
                      <m:nary>
                        <m:naryPr>
                          <m:chr m:val="∑"/>
                          <m:ctrlPr>
                            <a:rPr lang="en-US" altLang="ja-JP" sz="2800" i="1">
                              <a:solidFill>
                                <a:schemeClr val="tx1"/>
                              </a:solidFill>
                              <a:latin typeface="Cambria Math" panose="02040503050406030204" pitchFamily="18" charset="0"/>
                            </a:rPr>
                          </m:ctrlPr>
                        </m:naryPr>
                        <m:sub>
                          <m:r>
                            <m:rPr>
                              <m:brk m:alnAt="23"/>
                            </m:rPr>
                            <a:rPr lang="en-US" altLang="ja-JP" sz="2800" i="1">
                              <a:solidFill>
                                <a:schemeClr val="tx1"/>
                              </a:solidFill>
                              <a:latin typeface="Cambria Math"/>
                            </a:rPr>
                            <m:t>𝑙</m:t>
                          </m:r>
                          <m:r>
                            <a:rPr lang="en-US" altLang="ja-JP" sz="2800" i="1">
                              <a:solidFill>
                                <a:schemeClr val="tx1"/>
                              </a:solidFill>
                              <a:latin typeface="Cambria Math"/>
                            </a:rPr>
                            <m:t>=0</m:t>
                          </m:r>
                        </m:sub>
                        <m:sup>
                          <m:r>
                            <a:rPr lang="en-US" altLang="ja-JP" sz="2800" b="0" i="1" smtClean="0">
                              <a:solidFill>
                                <a:schemeClr val="tx1"/>
                              </a:solidFill>
                              <a:latin typeface="Cambria Math" panose="02040503050406030204" pitchFamily="18" charset="0"/>
                              <a:ea typeface="Cambria Math"/>
                            </a:rPr>
                            <m:t>7</m:t>
                          </m:r>
                        </m:sup>
                        <m:e>
                          <m:sSub>
                            <m:sSubPr>
                              <m:ctrlPr>
                                <a:rPr lang="en-US" altLang="ja-JP" sz="2800" i="1">
                                  <a:solidFill>
                                    <a:schemeClr val="tx1"/>
                                  </a:solidFill>
                                  <a:latin typeface="Cambria Math" panose="02040503050406030204" pitchFamily="18" charset="0"/>
                                </a:rPr>
                              </m:ctrlPr>
                            </m:sSubPr>
                            <m:e>
                              <m:r>
                                <a:rPr lang="en-US" altLang="ja-JP" sz="2800" i="1">
                                  <a:solidFill>
                                    <a:schemeClr val="tx1"/>
                                  </a:solidFill>
                                  <a:latin typeface="Cambria Math"/>
                                </a:rPr>
                                <m:t>𝑓</m:t>
                              </m:r>
                            </m:e>
                            <m:sub>
                              <m:r>
                                <a:rPr lang="en-US" altLang="ja-JP" sz="2800" i="1">
                                  <a:solidFill>
                                    <a:schemeClr val="tx1"/>
                                  </a:solidFill>
                                  <a:latin typeface="Cambria Math"/>
                                </a:rPr>
                                <m:t>𝑙</m:t>
                              </m:r>
                            </m:sub>
                          </m:sSub>
                          <m:sSup>
                            <m:sSupPr>
                              <m:ctrlPr>
                                <a:rPr lang="en-US" altLang="ja-JP" sz="2800" i="1">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b="0" i="1" smtClean="0">
                                      <a:solidFill>
                                        <a:schemeClr val="tx1"/>
                                      </a:solidFill>
                                      <a:latin typeface="Cambria Math" panose="02040503050406030204" pitchFamily="18" charset="0"/>
                                    </a:rPr>
                                    <m:t>8</m:t>
                                  </m:r>
                                </m:den>
                              </m:f>
                              <m:r>
                                <a:rPr lang="en-US" altLang="ja-JP" sz="2800" i="1">
                                  <a:solidFill>
                                    <a:schemeClr val="tx1"/>
                                  </a:solidFill>
                                  <a:latin typeface="Cambria Math"/>
                                </a:rPr>
                                <m:t>𝑘𝑙</m:t>
                              </m:r>
                            </m:sup>
                          </m:sSup>
                        </m:e>
                      </m:nary>
                    </m:oMath>
                  </m:oMathPara>
                </a14:m>
                <a:endParaRPr lang="ja-JP" altLang="en-US" sz="2800" dirty="0">
                  <a:solidFill>
                    <a:schemeClr val="tx1"/>
                  </a:solidFill>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56384" y="237372"/>
                <a:ext cx="3242362" cy="130157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41901" y="437634"/>
                <a:ext cx="8236550" cy="969433"/>
              </a:xfrm>
              <a:prstGeom prst="rect">
                <a:avLst/>
              </a:prstGeom>
            </p:spPr>
            <p:txBody>
              <a:bodyPr wrap="none">
                <a:spAutoFit/>
              </a:bodyPr>
              <a:lstStyle/>
              <a:p>
                <a:r>
                  <a:rPr lang="en-US" altLang="ja-JP" sz="2400" i="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のときの</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離散フーリエ変換を、根性で書き下してみる</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400" i="1">
                        <a:solidFill>
                          <a:schemeClr val="tx1"/>
                        </a:solidFill>
                        <a:latin typeface="Cambria Math" panose="02040503050406030204" pitchFamily="18" charset="0"/>
                      </a:rPr>
                      <m:t>𝑠</m:t>
                    </m:r>
                    <m:r>
                      <a:rPr lang="en-US" altLang="ja-JP" sz="2400" i="1">
                        <a:solidFill>
                          <a:schemeClr val="tx1"/>
                        </a:solidFill>
                        <a:latin typeface="Cambria Math" panose="02040503050406030204" pitchFamily="18" charset="0"/>
                      </a:rPr>
                      <m:t>=</m:t>
                    </m:r>
                    <m:sSup>
                      <m:sSupPr>
                        <m:ctrlPr>
                          <a:rPr lang="en-US" altLang="ja-JP" sz="2400" i="1">
                            <a:solidFill>
                              <a:schemeClr val="tx1"/>
                            </a:solidFill>
                            <a:latin typeface="Cambria Math" panose="02040503050406030204" pitchFamily="18" charset="0"/>
                          </a:rPr>
                        </m:ctrlPr>
                      </m:sSupPr>
                      <m:e>
                        <m:r>
                          <a:rPr lang="en-US" altLang="ja-JP" sz="2400" i="1">
                            <a:solidFill>
                              <a:schemeClr val="tx1"/>
                            </a:solidFill>
                            <a:latin typeface="Cambria Math"/>
                          </a:rPr>
                          <m:t>𝑒</m:t>
                        </m:r>
                      </m:e>
                      <m:sup>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𝑖</m:t>
                        </m:r>
                        <m:f>
                          <m:fPr>
                            <m:ctrlPr>
                              <a:rPr lang="en-US" altLang="ja-JP" sz="2400" i="1">
                                <a:solidFill>
                                  <a:schemeClr val="tx1"/>
                                </a:solidFill>
                                <a:latin typeface="Cambria Math" panose="02040503050406030204" pitchFamily="18" charset="0"/>
                              </a:rPr>
                            </m:ctrlPr>
                          </m:fPr>
                          <m:num>
                            <m:r>
                              <a:rPr lang="en-US" altLang="ja-JP" sz="2400" i="1">
                                <a:solidFill>
                                  <a:schemeClr val="tx1"/>
                                </a:solidFill>
                                <a:latin typeface="Cambria Math"/>
                              </a:rPr>
                              <m:t>2</m:t>
                            </m:r>
                            <m:r>
                              <a:rPr lang="en-US" altLang="ja-JP" sz="2400" i="1">
                                <a:solidFill>
                                  <a:schemeClr val="tx1"/>
                                </a:solidFill>
                                <a:latin typeface="Cambria Math"/>
                              </a:rPr>
                              <m:t>𝜋</m:t>
                            </m:r>
                          </m:num>
                          <m:den>
                            <m:r>
                              <a:rPr lang="en-US" altLang="ja-JP" sz="2400" i="1">
                                <a:solidFill>
                                  <a:schemeClr val="tx1"/>
                                </a:solidFill>
                                <a:latin typeface="Cambria Math" panose="02040503050406030204" pitchFamily="18" charset="0"/>
                              </a:rPr>
                              <m:t>8</m:t>
                            </m:r>
                          </m:den>
                        </m:f>
                      </m:sup>
                    </m:sSup>
                  </m:oMath>
                </a14:m>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を利用すると以外に綺麗な形に</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841901" y="437634"/>
                <a:ext cx="8236550" cy="969433"/>
              </a:xfrm>
              <a:prstGeom prst="rect">
                <a:avLst/>
              </a:prstGeom>
              <a:blipFill rotWithShape="0">
                <a:blip r:embed="rId3"/>
                <a:stretch>
                  <a:fillRect l="-1110" t="-5031" r="-222" b="-14465"/>
                </a:stretch>
              </a:blipFill>
            </p:spPr>
            <p:txBody>
              <a:bodyPr/>
              <a:lstStyle/>
              <a:p>
                <a:r>
                  <a:rPr lang="ja-JP" altLang="en-US">
                    <a:noFill/>
                  </a:rPr>
                  <a:t> </a:t>
                </a:r>
              </a:p>
            </p:txBody>
          </p:sp>
        </mc:Fallback>
      </mc:AlternateContent>
      <p:pic>
        <p:nvPicPr>
          <p:cNvPr id="9" name="図 8"/>
          <p:cNvPicPr>
            <a:picLocks noChangeAspect="1"/>
          </p:cNvPicPr>
          <p:nvPr/>
        </p:nvPicPr>
        <p:blipFill>
          <a:blip r:embed="rId4"/>
          <a:stretch>
            <a:fillRect/>
          </a:stretch>
        </p:blipFill>
        <p:spPr>
          <a:xfrm>
            <a:off x="1884363" y="1890712"/>
            <a:ext cx="8326437" cy="3245899"/>
          </a:xfrm>
          <a:prstGeom prst="rect">
            <a:avLst/>
          </a:prstGeom>
        </p:spPr>
      </p:pic>
      <p:sp>
        <p:nvSpPr>
          <p:cNvPr id="10" name="正方形/長方形 9"/>
          <p:cNvSpPr/>
          <p:nvPr/>
        </p:nvSpPr>
        <p:spPr>
          <a:xfrm>
            <a:off x="1870586" y="5301734"/>
            <a:ext cx="9403536" cy="1200329"/>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行列自体は前計算可能</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rPr>
              <a:t>0,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1,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7</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の積には，複素数の掛け算が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8×8</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回必用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en-US" altLang="ja-JP" sz="2400" i="1" baseline="300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p>
          <a:p>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が</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のべき乗のとき，これを</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 log N</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で計算できる</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31491698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36</a:t>
            </a:fld>
            <a:endParaRPr lang="ja-JP" altLang="en-US"/>
          </a:p>
        </p:txBody>
      </p:sp>
      <mc:AlternateContent xmlns:mc="http://schemas.openxmlformats.org/markup-compatibility/2006" xmlns:a14="http://schemas.microsoft.com/office/drawing/2010/main">
        <mc:Choice Requires="a14">
          <p:sp>
            <p:nvSpPr>
              <p:cNvPr id="6" name="正方形/長方形 5"/>
              <p:cNvSpPr/>
              <p:nvPr/>
            </p:nvSpPr>
            <p:spPr>
              <a:xfrm>
                <a:off x="7843401" y="614489"/>
                <a:ext cx="3813288" cy="1123128"/>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𝑠</m:t>
                    </m:r>
                    <m:r>
                      <a:rPr lang="en-US" altLang="ja-JP" sz="280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なので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800" b="0" i="1" smtClean="0">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b="0" i="1" smtClean="0">
                            <a:latin typeface="Cambria Math" panose="02040503050406030204" pitchFamily="18" charset="0"/>
                          </a:rPr>
                          <m:t>𝑘</m:t>
                        </m:r>
                        <m:r>
                          <a:rPr lang="en-US" altLang="ja-JP" sz="2800" b="0" i="1" smtClean="0">
                            <a:latin typeface="Cambria Math" panose="02040503050406030204" pitchFamily="18" charset="0"/>
                          </a:rPr>
                          <m:t>+8</m:t>
                        </m:r>
                        <m:r>
                          <a:rPr lang="en-US" altLang="ja-JP" sz="2800" b="0" i="1" smtClean="0">
                            <a:latin typeface="Cambria Math" panose="02040503050406030204" pitchFamily="18" charset="0"/>
                          </a:rPr>
                          <m:t>𝑛</m:t>
                        </m:r>
                      </m:sup>
                    </m:sSup>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i="1">
                            <a:latin typeface="Cambria Math" panose="02040503050406030204" pitchFamily="18" charset="0"/>
                          </a:rPr>
                          <m:t>𝑘</m:t>
                        </m:r>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が成り立つ</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7843401" y="614489"/>
                <a:ext cx="3813288" cy="1123128"/>
              </a:xfrm>
              <a:prstGeom prst="rect">
                <a:avLst/>
              </a:prstGeom>
              <a:blipFill rotWithShape="0">
                <a:blip r:embed="rId2"/>
                <a:stretch>
                  <a:fillRect r="-2080" b="-15761"/>
                </a:stretch>
              </a:blipFill>
            </p:spPr>
            <p:txBody>
              <a:bodyPr/>
              <a:lstStyle/>
              <a:p>
                <a:r>
                  <a:rPr lang="ja-JP" altLang="en-US">
                    <a:noFill/>
                  </a:rPr>
                  <a:t> </a:t>
                </a:r>
              </a:p>
            </p:txBody>
          </p:sp>
        </mc:Fallback>
      </mc:AlternateContent>
      <p:pic>
        <p:nvPicPr>
          <p:cNvPr id="5" name="図 4"/>
          <p:cNvPicPr>
            <a:picLocks noChangeAspect="1"/>
          </p:cNvPicPr>
          <p:nvPr/>
        </p:nvPicPr>
        <p:blipFill>
          <a:blip r:embed="rId3"/>
          <a:stretch>
            <a:fillRect/>
          </a:stretch>
        </p:blipFill>
        <p:spPr>
          <a:xfrm>
            <a:off x="353595" y="204610"/>
            <a:ext cx="7169767" cy="2794994"/>
          </a:xfrm>
          <a:prstGeom prst="rect">
            <a:avLst/>
          </a:prstGeom>
        </p:spPr>
      </p:pic>
      <p:sp>
        <p:nvSpPr>
          <p:cNvPr id="10" name="正方形/長方形 9"/>
          <p:cNvSpPr/>
          <p:nvPr/>
        </p:nvSpPr>
        <p:spPr>
          <a:xfrm>
            <a:off x="7881501" y="3967289"/>
            <a:ext cx="4068743"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乗数が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以下になるよう変形</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なんか繰り返しが見える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331876" y="2984500"/>
            <a:ext cx="7192805" cy="3533597"/>
            <a:chOff x="331876" y="2984500"/>
            <a:chExt cx="7192805" cy="3533597"/>
          </a:xfrm>
        </p:grpSpPr>
        <p:sp>
          <p:nvSpPr>
            <p:cNvPr id="9" name="下矢印 8"/>
            <p:cNvSpPr/>
            <p:nvPr/>
          </p:nvSpPr>
          <p:spPr>
            <a:xfrm>
              <a:off x="3517900" y="2984500"/>
              <a:ext cx="1041400" cy="457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a:off x="331876" y="3492552"/>
              <a:ext cx="7192805" cy="3025545"/>
            </a:xfrm>
            <a:prstGeom prst="rect">
              <a:avLst/>
            </a:prstGeom>
          </p:spPr>
        </p:pic>
      </p:grpSp>
    </p:spTree>
    <p:extLst>
      <p:ext uri="{BB962C8B-B14F-4D97-AF65-F5344CB8AC3E}">
        <p14:creationId xmlns:p14="http://schemas.microsoft.com/office/powerpoint/2010/main" val="81261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p:cNvGrpSpPr/>
          <p:nvPr/>
        </p:nvGrpSpPr>
        <p:grpSpPr>
          <a:xfrm>
            <a:off x="2293145" y="82193"/>
            <a:ext cx="4583868" cy="2948683"/>
            <a:chOff x="1746607" y="82193"/>
            <a:chExt cx="4583868" cy="2948683"/>
          </a:xfrm>
          <a:solidFill>
            <a:schemeClr val="accent1">
              <a:lumMod val="20000"/>
              <a:lumOff val="80000"/>
            </a:schemeClr>
          </a:solidFill>
        </p:grpSpPr>
        <p:sp>
          <p:nvSpPr>
            <p:cNvPr id="20" name="正方形/長方形 19"/>
            <p:cNvSpPr/>
            <p:nvPr/>
          </p:nvSpPr>
          <p:spPr>
            <a:xfrm>
              <a:off x="5868138" y="537012"/>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5868138" y="1241205"/>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868138" y="1945398"/>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868138" y="2649591"/>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839683"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953779"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5067876"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746607"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p:nvGrpSpPr>
        <p:grpSpPr>
          <a:xfrm>
            <a:off x="1746607" y="82193"/>
            <a:ext cx="5123675" cy="2948683"/>
            <a:chOff x="1746607" y="82193"/>
            <a:chExt cx="5123675" cy="2948683"/>
          </a:xfrm>
        </p:grpSpPr>
        <p:sp>
          <p:nvSpPr>
            <p:cNvPr id="15" name="正方形/長方形 14"/>
            <p:cNvSpPr/>
            <p:nvPr/>
          </p:nvSpPr>
          <p:spPr>
            <a:xfrm>
              <a:off x="6407945" y="189186"/>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407945" y="893379"/>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6407945" y="1597572"/>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6407945" y="2301765"/>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2839683"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953779"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067876"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1746607"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pic>
        <p:nvPicPr>
          <p:cNvPr id="11" name="図 10"/>
          <p:cNvPicPr>
            <a:picLocks noChangeAspect="1"/>
          </p:cNvPicPr>
          <p:nvPr/>
        </p:nvPicPr>
        <p:blipFill>
          <a:blip r:embed="rId2">
            <a:clrChange>
              <a:clrFrom>
                <a:srgbClr val="FFFFFF"/>
              </a:clrFrom>
              <a:clrTo>
                <a:srgbClr val="FFFFFF">
                  <a:alpha val="0"/>
                </a:srgbClr>
              </a:clrTo>
            </a:clrChange>
          </a:blip>
          <a:stretch>
            <a:fillRect/>
          </a:stretch>
        </p:blipFill>
        <p:spPr>
          <a:xfrm>
            <a:off x="331876" y="194548"/>
            <a:ext cx="6645265" cy="2795231"/>
          </a:xfrm>
          <a:prstGeom prst="rect">
            <a:avLst/>
          </a:prstGeom>
        </p:spPr>
      </p:pic>
      <p:sp>
        <p:nvSpPr>
          <p:cNvPr id="28" name="正方形/長方形 27"/>
          <p:cNvSpPr/>
          <p:nvPr/>
        </p:nvSpPr>
        <p:spPr>
          <a:xfrm>
            <a:off x="7511631" y="905590"/>
            <a:ext cx="3416320" cy="1815882"/>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偶数列に注目して</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偶数列が先に、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　奇数列が後に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なるよう入れ替える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2" name="グループ化 51"/>
          <p:cNvGrpSpPr/>
          <p:nvPr/>
        </p:nvGrpSpPr>
        <p:grpSpPr>
          <a:xfrm>
            <a:off x="269557" y="3547661"/>
            <a:ext cx="6748463" cy="3004732"/>
            <a:chOff x="269557" y="3286403"/>
            <a:chExt cx="6748463" cy="3004732"/>
          </a:xfrm>
        </p:grpSpPr>
        <p:grpSp>
          <p:nvGrpSpPr>
            <p:cNvPr id="37" name="グループ化 36"/>
            <p:cNvGrpSpPr/>
            <p:nvPr/>
          </p:nvGrpSpPr>
          <p:grpSpPr>
            <a:xfrm>
              <a:off x="1738987" y="3286403"/>
              <a:ext cx="5183419" cy="2969255"/>
              <a:chOff x="1738987" y="3286403"/>
              <a:chExt cx="5183419" cy="2969255"/>
            </a:xfrm>
          </p:grpSpPr>
          <p:sp>
            <p:nvSpPr>
              <p:cNvPr id="33" name="正方形/長方形 32"/>
              <p:cNvSpPr/>
              <p:nvPr/>
            </p:nvSpPr>
            <p:spPr>
              <a:xfrm>
                <a:off x="399516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1738987"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303031"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2867075"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3431119"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55523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10387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566394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6460069" y="3286403"/>
                <a:ext cx="462337" cy="1525627"/>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452614" y="4840884"/>
                <a:ext cx="462337" cy="14147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269557" y="3322739"/>
              <a:ext cx="6748463" cy="2968396"/>
            </a:xfrm>
            <a:prstGeom prst="rect">
              <a:avLst/>
            </a:prstGeom>
          </p:spPr>
        </p:pic>
      </p:grpSp>
    </p:spTree>
    <p:extLst>
      <p:ext uri="{BB962C8B-B14F-4D97-AF65-F5344CB8AC3E}">
        <p14:creationId xmlns:p14="http://schemas.microsoft.com/office/powerpoint/2010/main" val="3544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グループ化 32"/>
          <p:cNvGrpSpPr/>
          <p:nvPr/>
        </p:nvGrpSpPr>
        <p:grpSpPr>
          <a:xfrm>
            <a:off x="4046759" y="160689"/>
            <a:ext cx="2597833" cy="3301152"/>
            <a:chOff x="4046759" y="464457"/>
            <a:chExt cx="2597833" cy="3301152"/>
          </a:xfrm>
        </p:grpSpPr>
        <p:sp>
          <p:nvSpPr>
            <p:cNvPr id="31" name="正方形/長方形 30"/>
            <p:cNvSpPr/>
            <p:nvPr/>
          </p:nvSpPr>
          <p:spPr>
            <a:xfrm>
              <a:off x="4046759" y="464457"/>
              <a:ext cx="2078270" cy="2685143"/>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4289460" y="3242389"/>
              <a:ext cx="2355132"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 name="グループ化 24"/>
          <p:cNvGrpSpPr/>
          <p:nvPr/>
        </p:nvGrpSpPr>
        <p:grpSpPr>
          <a:xfrm>
            <a:off x="1110830" y="146176"/>
            <a:ext cx="3057247" cy="3359208"/>
            <a:chOff x="1110830" y="449944"/>
            <a:chExt cx="3057247" cy="3359208"/>
          </a:xfrm>
        </p:grpSpPr>
        <p:grpSp>
          <p:nvGrpSpPr>
            <p:cNvPr id="22" name="グループ化 21"/>
            <p:cNvGrpSpPr/>
            <p:nvPr/>
          </p:nvGrpSpPr>
          <p:grpSpPr>
            <a:xfrm>
              <a:off x="1782530" y="449944"/>
              <a:ext cx="2078270" cy="2706006"/>
              <a:chOff x="1782530" y="449944"/>
              <a:chExt cx="2078270" cy="2706006"/>
            </a:xfrm>
          </p:grpSpPr>
          <p:sp>
            <p:nvSpPr>
              <p:cNvPr id="20" name="正方形/長方形 19"/>
              <p:cNvSpPr/>
              <p:nvPr/>
            </p:nvSpPr>
            <p:spPr>
              <a:xfrm>
                <a:off x="1782530" y="449944"/>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782530" y="1843315"/>
                <a:ext cx="2078270" cy="1312635"/>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p:cNvSpPr/>
            <p:nvPr/>
          </p:nvSpPr>
          <p:spPr>
            <a:xfrm>
              <a:off x="1110830" y="3285932"/>
              <a:ext cx="3057247"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この部分は同じ！</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9" name="図 18"/>
          <p:cNvPicPr>
            <a:picLocks noChangeAspect="1"/>
          </p:cNvPicPr>
          <p:nvPr/>
        </p:nvPicPr>
        <p:blipFill>
          <a:blip r:embed="rId2">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482602" y="1326503"/>
            <a:ext cx="449353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この行列をじっくり眺める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1" name="グループ化 40"/>
          <p:cNvGrpSpPr/>
          <p:nvPr/>
        </p:nvGrpSpPr>
        <p:grpSpPr>
          <a:xfrm>
            <a:off x="1175657" y="3860575"/>
            <a:ext cx="2423885" cy="2859539"/>
            <a:chOff x="1611086" y="3788004"/>
            <a:chExt cx="2423885" cy="2859539"/>
          </a:xfrm>
        </p:grpSpPr>
        <p:sp>
          <p:nvSpPr>
            <p:cNvPr id="35" name="正方形/長方形 34"/>
            <p:cNvSpPr/>
            <p:nvPr/>
          </p:nvSpPr>
          <p:spPr>
            <a:xfrm>
              <a:off x="1611086" y="3802743"/>
              <a:ext cx="2423885" cy="2801257"/>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2">
              <a:clrChange>
                <a:clrFrom>
                  <a:srgbClr val="FFFFFF"/>
                </a:clrFrom>
                <a:clrTo>
                  <a:srgbClr val="FFFFFF">
                    <a:alpha val="0"/>
                  </a:srgbClr>
                </a:clrTo>
              </a:clrChange>
            </a:blip>
            <a:srcRect l="56012" r="13662"/>
            <a:stretch/>
          </p:blipFill>
          <p:spPr>
            <a:xfrm>
              <a:off x="1799772" y="3788004"/>
              <a:ext cx="1971464" cy="2859539"/>
            </a:xfrm>
            <a:prstGeom prst="rect">
              <a:avLst/>
            </a:prstGeom>
          </p:spPr>
        </p:pic>
      </p:grpSp>
      <p:sp>
        <p:nvSpPr>
          <p:cNvPr id="42" name="右矢印 41"/>
          <p:cNvSpPr/>
          <p:nvPr/>
        </p:nvSpPr>
        <p:spPr>
          <a:xfrm>
            <a:off x="3730171" y="4905828"/>
            <a:ext cx="595086" cy="769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4400550" y="3805240"/>
            <a:ext cx="7141928" cy="2968396"/>
            <a:chOff x="4400550" y="3805240"/>
            <a:chExt cx="7141928" cy="2968396"/>
          </a:xfrm>
        </p:grpSpPr>
        <p:grpSp>
          <p:nvGrpSpPr>
            <p:cNvPr id="64" name="グループ化 63"/>
            <p:cNvGrpSpPr/>
            <p:nvPr/>
          </p:nvGrpSpPr>
          <p:grpSpPr>
            <a:xfrm>
              <a:off x="4400550" y="3805240"/>
              <a:ext cx="2942782" cy="2968396"/>
              <a:chOff x="5280660" y="3805240"/>
              <a:chExt cx="2942782" cy="2968396"/>
            </a:xfrm>
          </p:grpSpPr>
          <p:sp>
            <p:nvSpPr>
              <p:cNvPr id="46" name="正方形/長方形 45"/>
              <p:cNvSpPr/>
              <p:nvPr/>
            </p:nvSpPr>
            <p:spPr>
              <a:xfrm>
                <a:off x="5806441" y="390198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806441" y="531930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p:cNvPicPr>
                <a:picLocks noChangeAspect="1"/>
              </p:cNvPicPr>
              <p:nvPr/>
            </p:nvPicPr>
            <p:blipFill rotWithShape="1">
              <a:blip r:embed="rId2">
                <a:clrChange>
                  <a:clrFrom>
                    <a:srgbClr val="FFFFFF"/>
                  </a:clrFrom>
                  <a:clrTo>
                    <a:srgbClr val="FFFFFF">
                      <a:alpha val="0"/>
                    </a:srgbClr>
                  </a:clrTo>
                </a:clrChange>
              </a:blip>
              <a:srcRect l="23360" t="856" r="44809" b="-856"/>
              <a:stretch/>
            </p:blipFill>
            <p:spPr>
              <a:xfrm>
                <a:off x="5887267" y="3805240"/>
                <a:ext cx="2148114" cy="2968396"/>
              </a:xfrm>
              <a:prstGeom prst="rect">
                <a:avLst/>
              </a:prstGeom>
            </p:spPr>
          </p:pic>
          <mc:AlternateContent xmlns:mc="http://schemas.openxmlformats.org/markup-compatibility/2006" xmlns:a14="http://schemas.microsoft.com/office/drawing/2010/main">
            <mc:Choice Requires="a14">
              <p:sp>
                <p:nvSpPr>
                  <p:cNvPr id="48" name="テキスト ボックス 47"/>
                  <p:cNvSpPr txBox="1"/>
                  <p:nvPr/>
                </p:nvSpPr>
                <p:spPr>
                  <a:xfrm>
                    <a:off x="5280660" y="38976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0</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5280660" y="3897630"/>
                    <a:ext cx="598561" cy="400110"/>
                  </a:xfrm>
                  <a:prstGeom prst="rect">
                    <a:avLst/>
                  </a:prstGeom>
                  <a:blipFill rotWithShape="0">
                    <a:blip r:embed="rId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5280660" y="42405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1</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280660" y="4240530"/>
                    <a:ext cx="598561" cy="400110"/>
                  </a:xfrm>
                  <a:prstGeom prst="rect">
                    <a:avLst/>
                  </a:prstGeom>
                  <a:blipFill rotWithShape="0">
                    <a:blip r:embed="rId4"/>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280660" y="456057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280660" y="4560570"/>
                    <a:ext cx="598561" cy="400110"/>
                  </a:xfrm>
                  <a:prstGeom prst="rect">
                    <a:avLst/>
                  </a:prstGeom>
                  <a:blipFill rotWithShape="0">
                    <a:blip r:embed="rId5"/>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280660" y="49149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3</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280660" y="4914900"/>
                    <a:ext cx="598561" cy="400110"/>
                  </a:xfrm>
                  <a:prstGeom prst="rect">
                    <a:avLst/>
                  </a:prstGeom>
                  <a:blipFill rotWithShape="0">
                    <a:blip r:embed="rId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5280660" y="52806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4</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5280660" y="5280660"/>
                    <a:ext cx="598561" cy="400110"/>
                  </a:xfrm>
                  <a:prstGeom prst="rect">
                    <a:avLst/>
                  </a:prstGeom>
                  <a:blipFill rotWithShape="0">
                    <a:blip r:embed="rId7"/>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280660" y="56235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5</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280660" y="5623560"/>
                    <a:ext cx="598561" cy="400110"/>
                  </a:xfrm>
                  <a:prstGeom prst="rect">
                    <a:avLst/>
                  </a:prstGeom>
                  <a:blipFill rotWithShape="0">
                    <a:blip r:embed="rId8"/>
                    <a:stretch>
                      <a:fillRect b="-1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280660" y="59436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6</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280660" y="5943600"/>
                    <a:ext cx="598561" cy="400110"/>
                  </a:xfrm>
                  <a:prstGeom prst="rect">
                    <a:avLst/>
                  </a:prstGeom>
                  <a:blipFill rotWithShape="0">
                    <a:blip r:embed="rId9"/>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5280660" y="62979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7</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5280660" y="6297930"/>
                    <a:ext cx="598561" cy="400110"/>
                  </a:xfrm>
                  <a:prstGeom prst="rect">
                    <a:avLst/>
                  </a:prstGeom>
                  <a:blipFill rotWithShape="0">
                    <a:blip r:embed="rId10"/>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7875270" y="389763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7875270" y="3897630"/>
                    <a:ext cx="348172" cy="400110"/>
                  </a:xfrm>
                  <a:prstGeom prst="rect">
                    <a:avLst/>
                  </a:prstGeom>
                  <a:blipFill rotWithShape="0">
                    <a:blip r:embed="rId11"/>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7875270" y="423617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7875270" y="4236176"/>
                    <a:ext cx="348172" cy="400110"/>
                  </a:xfrm>
                  <a:prstGeom prst="rect">
                    <a:avLst/>
                  </a:prstGeom>
                  <a:blipFill rotWithShape="0">
                    <a:blip r:embed="rId12"/>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7875270" y="4574722"/>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7875270" y="4574722"/>
                    <a:ext cx="348172" cy="400110"/>
                  </a:xfrm>
                  <a:prstGeom prst="rect">
                    <a:avLst/>
                  </a:prstGeom>
                  <a:blipFill rotWithShape="0">
                    <a:blip r:embed="rId1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7875270" y="4913268"/>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875270" y="4913268"/>
                    <a:ext cx="348172" cy="400110"/>
                  </a:xfrm>
                  <a:prstGeom prst="rect">
                    <a:avLst/>
                  </a:prstGeom>
                  <a:blipFill rotWithShape="0">
                    <a:blip r:embed="rId14"/>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7875270" y="5251814"/>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875270" y="5251814"/>
                    <a:ext cx="348172" cy="400110"/>
                  </a:xfrm>
                  <a:prstGeom prst="rect">
                    <a:avLst/>
                  </a:prstGeom>
                  <a:blipFill rotWithShape="0">
                    <a:blip r:embed="rId15"/>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7875270" y="559036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7875270" y="5590360"/>
                    <a:ext cx="348172" cy="400110"/>
                  </a:xfrm>
                  <a:prstGeom prst="rect">
                    <a:avLst/>
                  </a:prstGeom>
                  <a:blipFill rotWithShape="0">
                    <a:blip r:embed="rId1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7875270" y="592890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7875270" y="5928906"/>
                    <a:ext cx="348172" cy="400110"/>
                  </a:xfrm>
                  <a:prstGeom prst="rect">
                    <a:avLst/>
                  </a:prstGeom>
                  <a:blipFill rotWithShape="0">
                    <a:blip r:embed="rId1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7875270" y="626745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7875270" y="6267450"/>
                    <a:ext cx="348172" cy="400110"/>
                  </a:xfrm>
                  <a:prstGeom prst="rect">
                    <a:avLst/>
                  </a:prstGeom>
                  <a:blipFill rotWithShape="0">
                    <a:blip r:embed="rId18"/>
                    <a:stretch>
                      <a:fillRect b="-15152"/>
                    </a:stretch>
                  </a:blipFill>
                </p:spPr>
                <p:txBody>
                  <a:bodyPr/>
                  <a:lstStyle/>
                  <a:p>
                    <a:r>
                      <a:rPr lang="ja-JP" altLang="en-US">
                        <a:noFill/>
                      </a:rPr>
                      <a:t> </a:t>
                    </a:r>
                  </a:p>
                </p:txBody>
              </p:sp>
            </mc:Fallback>
          </mc:AlternateContent>
        </p:grpSp>
        <p:sp>
          <p:nvSpPr>
            <p:cNvPr id="65" name="正方形/長方形 64"/>
            <p:cNvSpPr/>
            <p:nvPr/>
          </p:nvSpPr>
          <p:spPr>
            <a:xfrm>
              <a:off x="7630830" y="4874101"/>
              <a:ext cx="3911648" cy="954107"/>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黄色い部分の</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繰り返しが隠れている</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21094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a:xfrm>
            <a:off x="6389370" y="305181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8629650" y="444627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clrChange>
              <a:clrFrom>
                <a:srgbClr val="FFFFFF"/>
              </a:clrFrom>
              <a:clrTo>
                <a:srgbClr val="FFFFFF">
                  <a:alpha val="0"/>
                </a:srgbClr>
              </a:clrTo>
            </a:clrChange>
          </a:blip>
          <a:stretch>
            <a:fillRect/>
          </a:stretch>
        </p:blipFill>
        <p:spPr>
          <a:xfrm>
            <a:off x="1320014" y="2995131"/>
            <a:ext cx="10402799" cy="2892065"/>
          </a:xfrm>
          <a:prstGeom prst="rect">
            <a:avLst/>
          </a:prstGeom>
        </p:spPr>
      </p:pic>
      <p:sp>
        <p:nvSpPr>
          <p:cNvPr id="20" name="正方形/長方形 19"/>
          <p:cNvSpPr/>
          <p:nvPr/>
        </p:nvSpPr>
        <p:spPr>
          <a:xfrm>
            <a:off x="1782530" y="157606"/>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368302" y="1223633"/>
            <a:ext cx="4185761"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先</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の繰り返し構造を利用して</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の通り</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できる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2110740" y="3098926"/>
            <a:ext cx="8600440" cy="2695483"/>
            <a:chOff x="1905000" y="3258946"/>
            <a:chExt cx="8600440" cy="2695483"/>
          </a:xfrm>
        </p:grpSpPr>
        <p:sp>
          <p:nvSpPr>
            <p:cNvPr id="38" name="正方形/長方形 37"/>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1905000" y="3278306"/>
              <a:ext cx="3848100" cy="2643863"/>
              <a:chOff x="1905000" y="3278306"/>
              <a:chExt cx="3848100" cy="2643863"/>
            </a:xfrm>
          </p:grpSpPr>
          <p:sp>
            <p:nvSpPr>
              <p:cNvPr id="43" name="二等辺三角形 42"/>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正方形/長方形 7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コネクタ 6"/>
          <p:cNvCxnSpPr/>
          <p:nvPr/>
        </p:nvCxnSpPr>
        <p:spPr>
          <a:xfrm>
            <a:off x="2068830" y="4423410"/>
            <a:ext cx="3977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3851910" y="3234690"/>
            <a:ext cx="0" cy="243459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6350000" y="6118832"/>
            <a:ext cx="5372100"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行列</a:t>
            </a:r>
            <a:r>
              <a:rPr lang="ja-JP" altLang="en-US" sz="14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714500" y="6410932"/>
            <a:ext cx="5172075"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疎行列</a:t>
            </a:r>
            <a:r>
              <a:rPr lang="ja-JP" altLang="en-US" sz="16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92100" y="5918200"/>
            <a:ext cx="1358900" cy="67310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複素数</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掛け算</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回数</a:t>
            </a:r>
          </a:p>
        </p:txBody>
      </p:sp>
    </p:spTree>
    <p:extLst>
      <p:ext uri="{BB962C8B-B14F-4D97-AF65-F5344CB8AC3E}">
        <p14:creationId xmlns:p14="http://schemas.microsoft.com/office/powerpoint/2010/main" val="283744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5" grpId="0" animBg="1"/>
      <p:bldP spid="7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a:t>
            </a:fld>
            <a:endParaRPr lang="ja-JP" altLang="en-US"/>
          </a:p>
        </p:txBody>
      </p:sp>
      <p:sp>
        <p:nvSpPr>
          <p:cNvPr id="7" name="右矢印 6"/>
          <p:cNvSpPr/>
          <p:nvPr/>
        </p:nvSpPr>
        <p:spPr>
          <a:xfrm>
            <a:off x="5753529" y="3041151"/>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65078" y="5887092"/>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6965878" y="5887092"/>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073" y="990600"/>
            <a:ext cx="4876800" cy="4876800"/>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17" y="990600"/>
            <a:ext cx="4876800" cy="4876800"/>
          </a:xfrm>
          <a:prstGeom prst="rect">
            <a:avLst/>
          </a:prstGeom>
        </p:spPr>
      </p:pic>
      <p:sp>
        <p:nvSpPr>
          <p:cNvPr id="15" name="テキスト ボックス 14"/>
          <p:cNvSpPr txBox="1"/>
          <p:nvPr/>
        </p:nvSpPr>
        <p:spPr>
          <a:xfrm>
            <a:off x="2948683" y="6457890"/>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6226139" y="262573"/>
            <a:ext cx="5448928"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w=20, θ=0.2π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の線分状の点広がり関数の例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13052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グループ化 85"/>
          <p:cNvGrpSpPr/>
          <p:nvPr/>
        </p:nvGrpSpPr>
        <p:grpSpPr>
          <a:xfrm>
            <a:off x="169309" y="626368"/>
            <a:ext cx="8676741" cy="2412206"/>
            <a:chOff x="169309" y="118368"/>
            <a:chExt cx="8676741" cy="2412206"/>
          </a:xfrm>
        </p:grpSpPr>
        <p:grpSp>
          <p:nvGrpSpPr>
            <p:cNvPr id="58" name="グループ化 57"/>
            <p:cNvGrpSpPr/>
            <p:nvPr/>
          </p:nvGrpSpPr>
          <p:grpSpPr>
            <a:xfrm>
              <a:off x="8347452" y="137815"/>
              <a:ext cx="351255" cy="2373569"/>
              <a:chOff x="8347452" y="137815"/>
              <a:chExt cx="351255" cy="2373569"/>
            </a:xfrm>
          </p:grpSpPr>
          <p:sp>
            <p:nvSpPr>
              <p:cNvPr id="50" name="正方形/長方形 49"/>
              <p:cNvSpPr/>
              <p:nvPr/>
            </p:nvSpPr>
            <p:spPr>
              <a:xfrm>
                <a:off x="8347452" y="137815"/>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8349421" y="438016"/>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8347452" y="733127"/>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349421" y="1033328"/>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8347452" y="1333202"/>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8349421" y="1633403"/>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347452" y="1928514"/>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8349421" y="2228715"/>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4387065"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332288"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6287784"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7233007"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486000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79345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678405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771750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clrChange>
                <a:clrFrom>
                  <a:srgbClr val="FFFFFF"/>
                </a:clrFrom>
                <a:clrTo>
                  <a:srgbClr val="FFFFFF">
                    <a:alpha val="0"/>
                  </a:srgbClr>
                </a:clrTo>
              </a:clrChange>
            </a:blip>
            <a:stretch>
              <a:fillRect/>
            </a:stretch>
          </p:blipFill>
          <p:spPr>
            <a:xfrm>
              <a:off x="169309" y="118368"/>
              <a:ext cx="8676741" cy="2412206"/>
            </a:xfrm>
            <a:prstGeom prst="rect">
              <a:avLst/>
            </a:prstGeom>
          </p:spPr>
        </p:pic>
        <p:grpSp>
          <p:nvGrpSpPr>
            <p:cNvPr id="8" name="グループ化 7"/>
            <p:cNvGrpSpPr/>
            <p:nvPr/>
          </p:nvGrpSpPr>
          <p:grpSpPr>
            <a:xfrm>
              <a:off x="828836" y="204941"/>
              <a:ext cx="7173434" cy="2248241"/>
              <a:chOff x="1905000" y="3258946"/>
              <a:chExt cx="8600440" cy="2695483"/>
            </a:xfrm>
          </p:grpSpPr>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p:cNvCxnSpPr/>
            <p:nvPr/>
          </p:nvCxnSpPr>
          <p:spPr>
            <a:xfrm>
              <a:off x="793880" y="1309663"/>
              <a:ext cx="3317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2281107" y="318179"/>
              <a:ext cx="0" cy="20306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63275" y="3792949"/>
            <a:ext cx="8614346" cy="2378158"/>
            <a:chOff x="263275" y="2799174"/>
            <a:chExt cx="8614346" cy="2378158"/>
          </a:xfrm>
        </p:grpSpPr>
        <p:sp>
          <p:nvSpPr>
            <p:cNvPr id="81" name="正方形/長方形 80"/>
            <p:cNvSpPr/>
            <p:nvPr/>
          </p:nvSpPr>
          <p:spPr>
            <a:xfrm>
              <a:off x="8355683" y="3409629"/>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8355683" y="4581204"/>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359816" y="2801634"/>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8359816" y="3992259"/>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6344934" y="4012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6771128" y="4011309"/>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7669883" y="4009703"/>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7235422" y="4013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4478034" y="2917540"/>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4904228" y="2915934"/>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5764883" y="2914328"/>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5330422" y="2917681"/>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p:cNvGrpSpPr/>
            <p:nvPr/>
          </p:nvGrpSpPr>
          <p:grpSpPr>
            <a:xfrm>
              <a:off x="263275" y="2799174"/>
              <a:ext cx="8614346" cy="2378158"/>
              <a:chOff x="272800" y="2799174"/>
              <a:chExt cx="8614346" cy="2378158"/>
            </a:xfrm>
          </p:grpSpPr>
          <p:pic>
            <p:nvPicPr>
              <p:cNvPr id="23" name="図 22"/>
              <p:cNvPicPr>
                <a:picLocks noChangeAspect="1"/>
              </p:cNvPicPr>
              <p:nvPr/>
            </p:nvPicPr>
            <p:blipFill>
              <a:blip r:embed="rId4">
                <a:clrChange>
                  <a:clrFrom>
                    <a:srgbClr val="FFFFFF"/>
                  </a:clrFrom>
                  <a:clrTo>
                    <a:srgbClr val="FFFFFF">
                      <a:alpha val="0"/>
                    </a:srgbClr>
                  </a:clrTo>
                </a:clrChange>
              </a:blip>
              <a:stretch>
                <a:fillRect/>
              </a:stretch>
            </p:blipFill>
            <p:spPr>
              <a:xfrm>
                <a:off x="272800" y="2799174"/>
                <a:ext cx="8614346" cy="2372066"/>
              </a:xfrm>
              <a:prstGeom prst="rect">
                <a:avLst/>
              </a:prstGeom>
            </p:spPr>
          </p:pic>
          <p:grpSp>
            <p:nvGrpSpPr>
              <p:cNvPr id="60" name="グループ化 59"/>
              <p:cNvGrpSpPr/>
              <p:nvPr/>
            </p:nvGrpSpPr>
            <p:grpSpPr>
              <a:xfrm>
                <a:off x="933611" y="2881466"/>
                <a:ext cx="7068659" cy="2295866"/>
                <a:chOff x="2030620" y="3258946"/>
                <a:chExt cx="8474820" cy="2752583"/>
              </a:xfrm>
            </p:grpSpPr>
            <p:sp>
              <p:nvSpPr>
                <p:cNvPr id="61" name="正方形/長方形 60"/>
                <p:cNvSpPr/>
                <p:nvPr/>
              </p:nvSpPr>
              <p:spPr>
                <a:xfrm>
                  <a:off x="6297929" y="46762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p:cNvGrpSpPr/>
                <p:nvPr/>
              </p:nvGrpSpPr>
              <p:grpSpPr>
                <a:xfrm>
                  <a:off x="2030620" y="3278306"/>
                  <a:ext cx="3722480" cy="2643863"/>
                  <a:chOff x="2030620" y="3278306"/>
                  <a:chExt cx="3722480" cy="2643863"/>
                </a:xfrm>
              </p:grpSpPr>
              <p:sp>
                <p:nvSpPr>
                  <p:cNvPr id="64" name="二等辺三角形 63"/>
                  <p:cNvSpPr/>
                  <p:nvPr/>
                </p:nvSpPr>
                <p:spPr>
                  <a:xfrm>
                    <a:off x="203062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3827717"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二等辺三角形 65"/>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245288"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flipH="1" flipV="1">
                    <a:off x="2245288"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a:off x="2030620" y="3542664"/>
                    <a:ext cx="1272539"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二等辺三角形 70"/>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87" name="正方形/長方形 86"/>
          <p:cNvSpPr/>
          <p:nvPr/>
        </p:nvSpPr>
        <p:spPr>
          <a:xfrm>
            <a:off x="8929568" y="2897891"/>
            <a:ext cx="3262432" cy="1938992"/>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偶数列を先に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奇</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数列を後になるよう</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入れ替える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5299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p:grpSp>
        <p:nvGrpSpPr>
          <p:cNvPr id="5" name="グループ化 4"/>
          <p:cNvGrpSpPr/>
          <p:nvPr/>
        </p:nvGrpSpPr>
        <p:grpSpPr>
          <a:xfrm>
            <a:off x="256541" y="2485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278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4810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7891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520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378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273776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42</a:t>
            </a:fld>
            <a:endParaRPr lang="ja-JP" altLang="en-US"/>
          </a:p>
        </p:txBody>
      </p:sp>
      <p:grpSp>
        <p:nvGrpSpPr>
          <p:cNvPr id="5" name="グループ化 4"/>
          <p:cNvGrpSpPr/>
          <p:nvPr/>
        </p:nvGrpSpPr>
        <p:grpSpPr>
          <a:xfrm>
            <a:off x="256541" y="2739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532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5064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8145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4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774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632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911590" y="5271770"/>
            <a:ext cx="3280410" cy="85725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400" i="1" baseline="30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を考慮すると</a:t>
            </a:r>
            <a:endPar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掛け算は</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1x4</a:t>
            </a:r>
            <a:r>
              <a:rPr lang="ja-JP" altLang="en-US"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53" name="正方形/長方形 52"/>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22653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p:grpSp>
        <p:nvGrpSpPr>
          <p:cNvPr id="60" name="グループ化 59"/>
          <p:cNvGrpSpPr/>
          <p:nvPr/>
        </p:nvGrpSpPr>
        <p:grpSpPr>
          <a:xfrm>
            <a:off x="333828" y="195059"/>
            <a:ext cx="11190515" cy="2236396"/>
            <a:chOff x="333828" y="3281159"/>
            <a:chExt cx="11190515" cy="2236396"/>
          </a:xfrm>
        </p:grpSpPr>
        <p:pic>
          <p:nvPicPr>
            <p:cNvPr id="22" name="図 21"/>
            <p:cNvPicPr>
              <a:picLocks noChangeAspect="1"/>
            </p:cNvPicPr>
            <p:nvPr/>
          </p:nvPicPr>
          <p:blipFill>
            <a:blip r:embed="rId3">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p:cNvSpPr/>
          <p:nvPr/>
        </p:nvSpPr>
        <p:spPr>
          <a:xfrm>
            <a:off x="903017" y="2921754"/>
            <a:ext cx="10289996" cy="3447098"/>
          </a:xfrm>
          <a:prstGeom prst="rect">
            <a:avLst/>
          </a:prstGeom>
        </p:spPr>
        <p:txBody>
          <a:bodyPr wrap="none">
            <a:spAutoFit/>
          </a:bodyPr>
          <a:lstStyle/>
          <a:p>
            <a:pPr marL="457200"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次元 ベクトル</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の繰り返しである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疎行列の各行には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が一つだけ含まれる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行列</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x</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 演算は，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ベクトルから</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個選んで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片方をそのまま、もう片方に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をかけて足し合わせる</a:t>
            </a:r>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バタフライ演算がうっすらと見えてきませんか？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566597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r>
              <a:rPr kumimoji="1" lang="en-US" altLang="ja-JP" dirty="0" smtClean="0"/>
              <a:t>: </a:t>
            </a:r>
            <a:r>
              <a:rPr kumimoji="1" lang="ja-JP" altLang="en-US" dirty="0" smtClean="0"/>
              <a:t>離散フーリエ変換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p:sp>
        <p:nvSpPr>
          <p:cNvPr id="5" name="正方形/長方形 4"/>
          <p:cNvSpPr/>
          <p:nvPr/>
        </p:nvSpPr>
        <p:spPr>
          <a:xfrm>
            <a:off x="1516105" y="6267569"/>
            <a:ext cx="184731" cy="369332"/>
          </a:xfrm>
          <a:prstGeom prst="rect">
            <a:avLst/>
          </a:prstGeom>
        </p:spPr>
        <p:txBody>
          <a:bodyPr wrap="none">
            <a:spAutoFit/>
          </a:bodyPr>
          <a:lstStyle/>
          <a:p>
            <a:endParaRPr lang="ja-JP" altLang="en-US" dirty="0"/>
          </a:p>
        </p:txBody>
      </p:sp>
      <p:sp>
        <p:nvSpPr>
          <p:cNvPr id="6" name="角丸四角形 5"/>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9" name="グループ化 8"/>
          <p:cNvGrpSpPr/>
          <p:nvPr/>
        </p:nvGrpSpPr>
        <p:grpSpPr>
          <a:xfrm>
            <a:off x="641160" y="2817885"/>
            <a:ext cx="5080464" cy="1759407"/>
            <a:chOff x="114110" y="2817885"/>
            <a:chExt cx="5080464" cy="1759407"/>
          </a:xfrm>
        </p:grpSpPr>
        <p:grpSp>
          <p:nvGrpSpPr>
            <p:cNvPr id="10" name="グループ化 9"/>
            <p:cNvGrpSpPr/>
            <p:nvPr/>
          </p:nvGrpSpPr>
          <p:grpSpPr>
            <a:xfrm>
              <a:off x="379200" y="3412879"/>
              <a:ext cx="1503576" cy="947896"/>
              <a:chOff x="1344399" y="4047879"/>
              <a:chExt cx="2568656" cy="947896"/>
            </a:xfrm>
            <a:solidFill>
              <a:schemeClr val="accent1">
                <a:lumMod val="20000"/>
                <a:lumOff val="80000"/>
              </a:schemeClr>
            </a:solidFill>
          </p:grpSpPr>
          <p:sp>
            <p:nvSpPr>
              <p:cNvPr id="51" name="正方形/長方形 50"/>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正方形/長方形 51"/>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正方形/長方形 52"/>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4" name="正方形/長方形 53"/>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5" name="正方形/長方形 5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正方形/長方形 55"/>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正方形/長方形 56"/>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正方形/長方形 57"/>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9" name="正方形/長方形 58"/>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正方形/長方形 59"/>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正方形/長方形 60"/>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2" name="正方形/長方形 61"/>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正方形/長方形 63"/>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1" name="グループ化 10"/>
            <p:cNvGrpSpPr/>
            <p:nvPr/>
          </p:nvGrpSpPr>
          <p:grpSpPr>
            <a:xfrm>
              <a:off x="3408150" y="3412879"/>
              <a:ext cx="1503576" cy="947896"/>
              <a:chOff x="1344399" y="4047879"/>
              <a:chExt cx="2568656" cy="947896"/>
            </a:xfrm>
            <a:solidFill>
              <a:schemeClr val="accent1">
                <a:lumMod val="20000"/>
                <a:lumOff val="80000"/>
              </a:schemeClr>
            </a:solidFill>
          </p:grpSpPr>
          <p:sp>
            <p:nvSpPr>
              <p:cNvPr id="37" name="正方形/長方形 36"/>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正方形/長方形 37"/>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9" name="正方形/長方形 38"/>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正方形/長方形 39"/>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正方形/長方形 40"/>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正方形/長方形 41"/>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正方形/長方形 42"/>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正方形/長方形 43"/>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正方形/長方形 45"/>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正方形/長方形 46"/>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正方形/長方形 48"/>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正方形/長方形 49"/>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2" name="グループ化 11"/>
            <p:cNvGrpSpPr/>
            <p:nvPr/>
          </p:nvGrpSpPr>
          <p:grpSpPr>
            <a:xfrm>
              <a:off x="1896850" y="3412879"/>
              <a:ext cx="1503576" cy="947896"/>
              <a:chOff x="1344399" y="4047879"/>
              <a:chExt cx="2568656" cy="947896"/>
            </a:xfrm>
            <a:solidFill>
              <a:schemeClr val="accent1">
                <a:lumMod val="75000"/>
              </a:schemeClr>
            </a:solidFill>
          </p:grpSpPr>
          <p:sp>
            <p:nvSpPr>
              <p:cNvPr id="23" name="正方形/長方形 22"/>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正方形/長方形 28"/>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正方形/長方形 29"/>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正方形/長方形 30"/>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正方形/長方形 31"/>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正方形/長方形 34"/>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 name="直線矢印コネクタ 12"/>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6" name="正方形/長方形 15"/>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17" name="直線矢印コネクタ 1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9" name="テキスト ボックス 1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20" name="テキスト ボックス 1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21" name="テキスト ボックス 2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22" name="テキスト ボックス 2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65" name="グループ化 64"/>
          <p:cNvGrpSpPr/>
          <p:nvPr/>
        </p:nvGrpSpPr>
        <p:grpSpPr>
          <a:xfrm>
            <a:off x="8168172" y="3314700"/>
            <a:ext cx="1506543" cy="1046075"/>
            <a:chOff x="1344399" y="3949700"/>
            <a:chExt cx="2573724" cy="1046075"/>
          </a:xfrm>
          <a:solidFill>
            <a:schemeClr val="accent1">
              <a:lumMod val="75000"/>
            </a:schemeClr>
          </a:solidFill>
        </p:grpSpPr>
        <p:sp>
          <p:nvSpPr>
            <p:cNvPr id="66" name="正方形/長方形 65"/>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正方形/長方形 66"/>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正方形/長方形 68"/>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正方形/長方形 70"/>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正方形/長方形 71"/>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正方形/長方形 74"/>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正方形/長方形 75"/>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8" name="正方形/長方形 77"/>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9" name="正方形/長方形 78"/>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80" name="直線矢印コネクタ 7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82" name="正方形/長方形 8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682066" y="2944885"/>
                <a:ext cx="707117" cy="584775"/>
              </a:xfrm>
              <a:prstGeom prst="rect">
                <a:avLst/>
              </a:prstGeom>
              <a:blipFill rotWithShape="0">
                <a:blip r:embed="rId7"/>
                <a:stretch>
                  <a:fillRect/>
                </a:stretch>
              </a:blipFill>
              <a:ln>
                <a:noFill/>
              </a:ln>
            </p:spPr>
            <p:txBody>
              <a:bodyPr/>
              <a:lstStyle/>
              <a:p>
                <a:r>
                  <a:rPr lang="ja-JP" altLang="en-US">
                    <a:noFill/>
                  </a:rPr>
                  <a:t> </a:t>
                </a:r>
              </a:p>
            </p:txBody>
          </p:sp>
        </mc:Fallback>
      </mc:AlternateContent>
      <p:cxnSp>
        <p:nvCxnSpPr>
          <p:cNvPr id="83" name="直線矢印コネクタ 8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85" name="テキスト ボックス 8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86" name="テキスト ボックス 8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87" name="テキスト ボックス 8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88" name="テキスト ボックス 8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89" name="グループ化 88"/>
          <p:cNvGrpSpPr/>
          <p:nvPr/>
        </p:nvGrpSpPr>
        <p:grpSpPr>
          <a:xfrm>
            <a:off x="6650522" y="3314700"/>
            <a:ext cx="1506543" cy="1046075"/>
            <a:chOff x="1344399" y="3949700"/>
            <a:chExt cx="2573724" cy="1046075"/>
          </a:xfrm>
          <a:solidFill>
            <a:schemeClr val="accent1">
              <a:lumMod val="20000"/>
              <a:lumOff val="80000"/>
            </a:schemeClr>
          </a:solidFill>
        </p:grpSpPr>
        <p:sp>
          <p:nvSpPr>
            <p:cNvPr id="90" name="正方形/長方形 89"/>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1" name="正方形/長方形 90"/>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2" name="正方形/長方形 91"/>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4" name="正方形/長方形 93"/>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5" name="正方形/長方形 94"/>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6" name="正方形/長方形 95"/>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7" name="正方形/長方形 96"/>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9" name="正方形/長方形 98"/>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0" name="正方形/長方形 99"/>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1" name="正方形/長方形 100"/>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2" name="正方形/長方形 101"/>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3" name="正方形/長方形 102"/>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04" name="グループ化 103"/>
          <p:cNvGrpSpPr/>
          <p:nvPr/>
        </p:nvGrpSpPr>
        <p:grpSpPr>
          <a:xfrm>
            <a:off x="9685822" y="3314700"/>
            <a:ext cx="1506543" cy="1046075"/>
            <a:chOff x="1344399" y="3949700"/>
            <a:chExt cx="2573724" cy="1046075"/>
          </a:xfrm>
          <a:solidFill>
            <a:schemeClr val="accent1">
              <a:lumMod val="20000"/>
              <a:lumOff val="80000"/>
            </a:schemeClr>
          </a:solidFill>
        </p:grpSpPr>
        <p:sp>
          <p:nvSpPr>
            <p:cNvPr id="105" name="正方形/長方形 10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6" name="正方形/長方形 10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7" name="正方形/長方形 10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8" name="正方形/長方形 10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9" name="正方形/長方形 10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0" name="正方形/長方形 10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1" name="正方形/長方形 11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2" name="正方形/長方形 111"/>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3" name="正方形/長方形 112"/>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4" name="正方形/長方形 113"/>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5" name="正方形/長方形 114"/>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6" name="正方形/長方形 115"/>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7" name="正方形/長方形 116"/>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8" name="正方形/長方形 117"/>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19" name="直線矢印コネクタ 11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22" name="テキスト ボックス 121"/>
              <p:cNvSpPr txBox="1"/>
              <p:nvPr/>
            </p:nvSpPr>
            <p:spPr>
              <a:xfrm>
                <a:off x="935933" y="4683298"/>
                <a:ext cx="10368544" cy="907941"/>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のべき乗のとき高速フーリエ変換が適用可能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O(N log 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2" name="テキスト ボックス 121"/>
              <p:cNvSpPr txBox="1">
                <a:spLocks noRot="1" noChangeAspect="1" noMove="1" noResize="1" noEditPoints="1" noAdjustHandles="1" noChangeArrowheads="1" noChangeShapeType="1" noTextEdit="1"/>
              </p:cNvSpPr>
              <p:nvPr/>
            </p:nvSpPr>
            <p:spPr>
              <a:xfrm>
                <a:off x="935933" y="4683298"/>
                <a:ext cx="10368544" cy="907941"/>
              </a:xfrm>
              <a:prstGeom prst="rect">
                <a:avLst/>
              </a:prstGeom>
              <a:blipFill rotWithShape="0">
                <a:blip r:embed="rId8"/>
                <a:stretch>
                  <a:fillRect l="-824" t="-5369" b="-161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94157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728786"/>
            <a:ext cx="11473211" cy="733270"/>
          </a:xfrm>
        </p:spPr>
        <p:txBody>
          <a:bodyPr/>
          <a:lstStyle/>
          <a:p>
            <a:pPr algn="r"/>
            <a:r>
              <a:rPr kumimoji="1" lang="en-US" altLang="ja-JP" b="1" dirty="0" err="1" smtClean="0"/>
              <a:t>Decovolution</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28439265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249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1</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1047823" y="5556961"/>
            <a:ext cx="4006778" cy="1186739"/>
          </a:xfrm>
        </p:spPr>
        <p:txBody>
          <a:bodyPr>
            <a:normAutofit/>
          </a:bodyPr>
          <a:lstStyle/>
          <a:p>
            <a:pPr marL="0" indent="0">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劣化の無い理想画像</a:t>
            </a:r>
            <a:endParaRPr lang="en-US" altLang="ja-JP" sz="2000" dirty="0" smtClean="0">
              <a:latin typeface="Times New Roman" panose="02020603050405020304" pitchFamily="18" charset="0"/>
              <a:cs typeface="Times New Roman" panose="02020603050405020304" pitchFamily="18" charset="0"/>
            </a:endParaRPr>
          </a:p>
          <a:p>
            <a:pPr marL="0" indent="0">
              <a:buNone/>
            </a:pPr>
            <a:r>
              <a:rPr kumimoji="1" lang="en-US" altLang="ja-JP" sz="1600" dirty="0" smtClean="0">
                <a:latin typeface="Times New Roman" panose="02020603050405020304" pitchFamily="18" charset="0"/>
                <a:cs typeface="Times New Roman" panose="02020603050405020304" pitchFamily="18" charset="0"/>
              </a:rPr>
              <a:t>※</a:t>
            </a:r>
            <a:r>
              <a:rPr kumimoji="1" lang="ja-JP" altLang="en-US" sz="1600" dirty="0" smtClean="0">
                <a:latin typeface="Times New Roman" panose="02020603050405020304" pitchFamily="18" charset="0"/>
                <a:cs typeface="Times New Roman" panose="02020603050405020304" pitchFamily="18" charset="0"/>
              </a:rPr>
              <a:t>ピンホールカメラ動きの無いシーンを撮影すると取得可能</a:t>
            </a:r>
            <a:endParaRPr kumimoji="1" lang="ja-JP" altLang="en-US" sz="2000"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46</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198" y="2595508"/>
            <a:ext cx="3010328" cy="3010328"/>
          </a:xfrm>
          <a:prstGeom prst="rect">
            <a:avLst/>
          </a:prstGeom>
        </p:spPr>
      </p:pic>
      <p:sp>
        <p:nvSpPr>
          <p:cNvPr id="8" name="コンテンツ プレースホルダー 2"/>
          <p:cNvSpPr txBox="1">
            <a:spLocks/>
          </p:cNvSpPr>
          <p:nvPr/>
        </p:nvSpPr>
        <p:spPr>
          <a:xfrm>
            <a:off x="7426645" y="5556961"/>
            <a:ext cx="4485955" cy="11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劣化画像</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ja-JP" sz="2000" dirty="0" smtClean="0">
                <a:latin typeface="Times New Roman" panose="02020603050405020304" pitchFamily="18" charset="0"/>
                <a:cs typeface="Times New Roman" panose="02020603050405020304" pitchFamily="18" charset="0"/>
              </a:rPr>
              <a:t>※ </a:t>
            </a:r>
            <a:r>
              <a:rPr lang="ja-JP" altLang="en-US" sz="2000" dirty="0" smtClean="0">
                <a:latin typeface="Times New Roman" panose="02020603050405020304" pitchFamily="18" charset="0"/>
                <a:cs typeface="Times New Roman" panose="02020603050405020304" pitchFamily="18" charset="0"/>
              </a:rPr>
              <a:t>手ブレ・ピンボケ・ノイズを含む</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p:txBody>
      </p:sp>
      <p:sp>
        <p:nvSpPr>
          <p:cNvPr id="9" name="右矢印 8"/>
          <p:cNvSpPr/>
          <p:nvPr/>
        </p:nvSpPr>
        <p:spPr>
          <a:xfrm>
            <a:off x="4438436" y="4035889"/>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205666" y="3691118"/>
            <a:ext cx="1005403"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353" y="2597648"/>
            <a:ext cx="3006048" cy="3006048"/>
          </a:xfrm>
          <a:prstGeom prst="rect">
            <a:avLst/>
          </a:prstGeom>
        </p:spPr>
      </p:pic>
      <p:sp>
        <p:nvSpPr>
          <p:cNvPr id="12" name="正方形/長方形 11"/>
          <p:cNvSpPr/>
          <p:nvPr/>
        </p:nvSpPr>
        <p:spPr>
          <a:xfrm>
            <a:off x="984129" y="1344188"/>
            <a:ext cx="10341293" cy="907941"/>
          </a:xfrm>
          <a:prstGeom prst="rect">
            <a:avLst/>
          </a:prstGeom>
        </p:spPr>
        <p:txBody>
          <a:bodyPr wrap="none">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手ブレ・ピンボケ・撮影機器のノイズ等のため劣化した画像が取得される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劣化前画像復元のため劣化課程をモデル化（数式表現）する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21519603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533400" y="1524000"/>
            <a:ext cx="11391900" cy="3568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402712" y="5582036"/>
            <a:ext cx="3698696" cy="700286"/>
          </a:xfrm>
        </p:spPr>
        <p:txBody>
          <a:bodyPr>
            <a:normAutofit/>
          </a:bodyPr>
          <a:lstStyle/>
          <a:p>
            <a:pPr marL="0" indent="0" algn="ctr">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a:t>
            </a:r>
          </a:p>
        </p:txBody>
      </p:sp>
      <p:sp>
        <p:nvSpPr>
          <p:cNvPr id="4" name="スライド番号プレースホルダー 3"/>
          <p:cNvSpPr>
            <a:spLocks noGrp="1"/>
          </p:cNvSpPr>
          <p:nvPr>
            <p:ph type="sldNum" sz="quarter" idx="12"/>
          </p:nvPr>
        </p:nvSpPr>
        <p:spPr>
          <a:xfrm>
            <a:off x="9448800" y="6594475"/>
            <a:ext cx="2743200" cy="365125"/>
          </a:xfrm>
        </p:spPr>
        <p:txBody>
          <a:bodyPr/>
          <a:lstStyle/>
          <a:p>
            <a:fld id="{F35DE295-420C-4265-BE54-AE59FA4027A6}" type="slidenum">
              <a:rPr lang="ja-JP" altLang="en-US" smtClean="0"/>
              <a:pPr/>
              <a:t>47</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037" y="2557082"/>
            <a:ext cx="3010328" cy="3010328"/>
          </a:xfrm>
          <a:prstGeom prst="rect">
            <a:avLst/>
          </a:prstGeom>
        </p:spPr>
      </p:pic>
      <p:sp>
        <p:nvSpPr>
          <p:cNvPr id="8" name="コンテンツ プレースホルダー 2"/>
          <p:cNvSpPr txBox="1">
            <a:spLocks/>
          </p:cNvSpPr>
          <p:nvPr/>
        </p:nvSpPr>
        <p:spPr>
          <a:xfrm>
            <a:off x="-4236490" y="5582035"/>
            <a:ext cx="4094253"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9" name="右矢印 8"/>
          <p:cNvSpPr/>
          <p:nvPr/>
        </p:nvSpPr>
        <p:spPr>
          <a:xfrm>
            <a:off x="-7313599" y="3302816"/>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990869" y="3906692"/>
            <a:ext cx="1704313"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手ブレ</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ピンボケ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ノイズ</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482" y="2557082"/>
            <a:ext cx="3006048" cy="300604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482949" y="1055390"/>
                <a:ext cx="9821728" cy="1138773"/>
              </a:xfrm>
              <a:prstGeom prst="rect">
                <a:avLst/>
              </a:prstGeom>
            </p:spPr>
            <p:txBody>
              <a:bodyPr wrap="none">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ここで</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は</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画像の劣化モデルを以下のとおり定義する</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𝑛</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oMath>
                  </m:oMathPara>
                </a14:m>
                <a:endParaRPr lang="en-US" altLang="ja-JP" sz="4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482949" y="1055390"/>
                <a:ext cx="9821728" cy="1138773"/>
              </a:xfrm>
              <a:prstGeom prst="rect">
                <a:avLst/>
              </a:prstGeom>
              <a:blipFill>
                <a:blip r:embed="rId4"/>
                <a:stretch>
                  <a:fillRect l="-1241" t="-4278"/>
                </a:stretch>
              </a:blipFill>
            </p:spPr>
            <p:txBody>
              <a:bodyPr/>
              <a:lstStyle/>
              <a:p>
                <a:r>
                  <a:rPr lang="ja-JP" altLang="en-US">
                    <a:noFill/>
                  </a:rPr>
                  <a:t> </a:t>
                </a:r>
              </a:p>
            </p:txBody>
          </p:sp>
        </mc:Fallback>
      </mc:AlternateContent>
      <p:sp>
        <p:nvSpPr>
          <p:cNvPr id="13" name="タイトル 1"/>
          <p:cNvSpPr>
            <a:spLocks noGrp="1"/>
          </p:cNvSpPr>
          <p:nvPr>
            <p:ph type="title"/>
          </p:nvPr>
        </p:nvSpPr>
        <p:spPr>
          <a:xfrm>
            <a:off x="519792" y="3265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2</a:t>
            </a:r>
            <a:r>
              <a:rPr lang="ja-JP" altLang="en-US" sz="4000" dirty="0" smtClean="0"/>
              <a:t>）</a:t>
            </a:r>
            <a:endParaRPr kumimoji="1" lang="ja-JP" altLang="en-US" sz="4000" dirty="0"/>
          </a:p>
        </p:txBody>
      </p:sp>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879" y="2249715"/>
            <a:ext cx="2090057" cy="2090057"/>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592" y="2226882"/>
            <a:ext cx="2152804" cy="2152804"/>
          </a:xfrm>
          <a:prstGeom prst="rect">
            <a:avLst/>
          </a:prstGeom>
        </p:spPr>
      </p:pic>
      <p:sp>
        <p:nvSpPr>
          <p:cNvPr id="15" name="正方形/長方形 14"/>
          <p:cNvSpPr/>
          <p:nvPr/>
        </p:nvSpPr>
        <p:spPr>
          <a:xfrm>
            <a:off x="2919763" y="2738210"/>
            <a:ext cx="644728" cy="1200329"/>
          </a:xfrm>
          <a:prstGeom prst="rect">
            <a:avLst/>
          </a:prstGeom>
        </p:spPr>
        <p:txBody>
          <a:bodyPr wrap="none">
            <a:spAutoFit/>
          </a:bodyPr>
          <a:lstStyle/>
          <a:p>
            <a:r>
              <a:rPr lang="en-US" altLang="ja-JP" sz="7200" dirty="0" smtClean="0"/>
              <a:t>=</a:t>
            </a:r>
            <a:endParaRPr lang="ja-JP" altLang="en-US" sz="7200" dirty="0"/>
          </a:p>
        </p:txBody>
      </p:sp>
      <p:sp>
        <p:nvSpPr>
          <p:cNvPr id="16" name="正方形/長方形 15"/>
          <p:cNvSpPr/>
          <p:nvPr/>
        </p:nvSpPr>
        <p:spPr>
          <a:xfrm>
            <a:off x="5917713" y="2927397"/>
            <a:ext cx="644728" cy="1200329"/>
          </a:xfrm>
          <a:prstGeom prst="rect">
            <a:avLst/>
          </a:prstGeom>
        </p:spPr>
        <p:txBody>
          <a:bodyPr wrap="none">
            <a:spAutoFit/>
          </a:bodyPr>
          <a:lstStyle/>
          <a:p>
            <a:r>
              <a:rPr lang="en-US" altLang="ja-JP" sz="7200" dirty="0" smtClean="0"/>
              <a:t>*</a:t>
            </a:r>
            <a:endParaRPr lang="ja-JP" altLang="en-US" sz="7200" dirty="0"/>
          </a:p>
        </p:txBody>
      </p:sp>
      <p:pic>
        <p:nvPicPr>
          <p:cNvPr id="17" name="図 16"/>
          <p:cNvPicPr>
            <a:picLocks noChangeAspect="1"/>
          </p:cNvPicPr>
          <p:nvPr/>
        </p:nvPicPr>
        <p:blipFill rotWithShape="1">
          <a:blip r:embed="rId6">
            <a:extLst>
              <a:ext uri="{28A0092B-C50C-407E-A947-70E740481C1C}">
                <a14:useLocalDpi xmlns:a14="http://schemas.microsoft.com/office/drawing/2010/main" val="0"/>
              </a:ext>
            </a:extLst>
          </a:blip>
          <a:srcRect l="17048" t="13137" r="16562" b="15063"/>
          <a:stretch/>
        </p:blipFill>
        <p:spPr>
          <a:xfrm>
            <a:off x="3856829" y="2208594"/>
            <a:ext cx="2007474" cy="2171046"/>
          </a:xfrm>
          <a:prstGeom prst="rect">
            <a:avLst/>
          </a:prstGeom>
        </p:spPr>
      </p:pic>
      <p:sp>
        <p:nvSpPr>
          <p:cNvPr id="18" name="正方形/長方形 17"/>
          <p:cNvSpPr/>
          <p:nvPr/>
        </p:nvSpPr>
        <p:spPr>
          <a:xfrm>
            <a:off x="8745545" y="2727700"/>
            <a:ext cx="644728" cy="1200329"/>
          </a:xfrm>
          <a:prstGeom prst="rect">
            <a:avLst/>
          </a:prstGeom>
        </p:spPr>
        <p:txBody>
          <a:bodyPr wrap="none">
            <a:spAutoFit/>
          </a:bodyPr>
          <a:lstStyle/>
          <a:p>
            <a:r>
              <a:rPr lang="en-US" altLang="ja-JP" sz="7200" dirty="0" smtClean="0"/>
              <a:t>+</a:t>
            </a:r>
            <a:endParaRPr lang="ja-JP" altLang="en-US" sz="7200" dirty="0"/>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0593" y="2235200"/>
            <a:ext cx="2171700" cy="2171700"/>
          </a:xfrm>
          <a:prstGeom prst="rect">
            <a:avLst/>
          </a:prstGeom>
        </p:spPr>
      </p:pic>
      <p:sp>
        <p:nvSpPr>
          <p:cNvPr id="20" name="コンテンツ プレースホルダー 2"/>
          <p:cNvSpPr txBox="1">
            <a:spLocks/>
          </p:cNvSpPr>
          <p:nvPr/>
        </p:nvSpPr>
        <p:spPr>
          <a:xfrm>
            <a:off x="11229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1" name="コンテンツ プレースホルダー 2"/>
          <p:cNvSpPr txBox="1">
            <a:spLocks/>
          </p:cNvSpPr>
          <p:nvPr/>
        </p:nvSpPr>
        <p:spPr>
          <a:xfrm>
            <a:off x="41836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2" name="コンテンツ プレースホルダー 2"/>
          <p:cNvSpPr txBox="1">
            <a:spLocks/>
          </p:cNvSpPr>
          <p:nvPr/>
        </p:nvSpPr>
        <p:spPr>
          <a:xfrm>
            <a:off x="69395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3" name="コンテンツ プレースホルダー 2"/>
          <p:cNvSpPr txBox="1">
            <a:spLocks/>
          </p:cNvSpPr>
          <p:nvPr/>
        </p:nvSpPr>
        <p:spPr>
          <a:xfrm>
            <a:off x="99240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4" name="コンテンツ プレースホルダー 2"/>
          <p:cNvSpPr txBox="1">
            <a:spLocks/>
          </p:cNvSpPr>
          <p:nvPr/>
        </p:nvSpPr>
        <p:spPr>
          <a:xfrm>
            <a:off x="792710" y="5429635"/>
            <a:ext cx="11056389" cy="151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i="1"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元画像にカーネル</a:t>
            </a:r>
            <a:r>
              <a:rPr lang="en-US" altLang="ja-JP" sz="2400" i="1" dirty="0" smtClean="0">
                <a:latin typeface="Times New Roman" panose="02020603050405020304" pitchFamily="18" charset="0"/>
                <a:cs typeface="Times New Roman" panose="02020603050405020304" pitchFamily="18" charset="0"/>
              </a:rPr>
              <a:t>h</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を畳み込みノイズ</a:t>
            </a:r>
            <a:r>
              <a:rPr lang="en-US" altLang="ja-JP" sz="2400" i="1" dirty="0" smtClean="0">
                <a:latin typeface="Times New Roman" panose="02020603050405020304" pitchFamily="18" charset="0"/>
                <a:cs typeface="Times New Roman" panose="02020603050405020304" pitchFamily="18" charset="0"/>
              </a:rPr>
              <a:t>n</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が加算されて</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画像が劣化する</a:t>
            </a:r>
            <a:endParaRPr lang="en-US" altLang="ja-JP" sz="2400" dirty="0" smtClean="0">
              <a:latin typeface="Times New Roman" panose="02020603050405020304" pitchFamily="18" charset="0"/>
              <a:cs typeface="Times New Roman" panose="02020603050405020304" pitchFamily="18" charset="0"/>
            </a:endParaRPr>
          </a:p>
          <a:p>
            <a:pPr marL="0" indent="0">
              <a:buNone/>
            </a:pPr>
            <a:r>
              <a:rPr lang="en-US" altLang="ja-JP" sz="2400" i="1" dirty="0">
                <a:latin typeface="Times New Roman" panose="02020603050405020304" pitchFamily="18" charset="0"/>
                <a:cs typeface="Times New Roman" panose="02020603050405020304" pitchFamily="18" charset="0"/>
              </a:rPr>
              <a:t>h</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は，</a:t>
            </a:r>
            <a:r>
              <a:rPr lang="ja-JP" altLang="en-US" sz="2400" dirty="0">
                <a:latin typeface="Times New Roman" panose="02020603050405020304" pitchFamily="18" charset="0"/>
                <a:cs typeface="Times New Roman" panose="02020603050405020304" pitchFamily="18" charset="0"/>
              </a:rPr>
              <a:t>ボケの様子を</a:t>
            </a:r>
            <a:r>
              <a:rPr lang="ja-JP" altLang="en-US" sz="2400" dirty="0" smtClean="0">
                <a:latin typeface="Times New Roman" panose="02020603050405020304" pitchFamily="18" charset="0"/>
                <a:cs typeface="Times New Roman" panose="02020603050405020304" pitchFamily="18" charset="0"/>
              </a:rPr>
              <a:t>表し</a:t>
            </a:r>
            <a:r>
              <a:rPr lang="ja-JP" altLang="en-US" sz="2400" b="1" dirty="0" smtClean="0">
                <a:solidFill>
                  <a:srgbClr val="FF0000"/>
                </a:solidFill>
                <a:latin typeface="Times New Roman" panose="02020603050405020304" pitchFamily="18" charset="0"/>
                <a:cs typeface="Times New Roman" panose="02020603050405020304" pitchFamily="18" charset="0"/>
              </a:rPr>
              <a:t>点広がり関数</a:t>
            </a:r>
            <a:r>
              <a:rPr lang="ja-JP" altLang="en-US" sz="2400" dirty="0" smtClean="0">
                <a:latin typeface="Times New Roman" panose="02020603050405020304" pitchFamily="18" charset="0"/>
                <a:cs typeface="Times New Roman" panose="02020603050405020304" pitchFamily="18" charset="0"/>
              </a:rPr>
              <a:t>と呼ばれる</a:t>
            </a:r>
            <a:endParaRPr lang="en-US" altLang="ja-JP"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987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990600" y="1130300"/>
            <a:ext cx="10121900" cy="2755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2"/>
          <p:cNvSpPr txBox="1">
            <a:spLocks/>
          </p:cNvSpPr>
          <p:nvPr/>
        </p:nvSpPr>
        <p:spPr>
          <a:xfrm>
            <a:off x="15801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7" name="コンテンツ プレースホルダー 2"/>
          <p:cNvSpPr txBox="1">
            <a:spLocks/>
          </p:cNvSpPr>
          <p:nvPr/>
        </p:nvSpPr>
        <p:spPr>
          <a:xfrm>
            <a:off x="41963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8" name="コンテンツ プレースホルダー 2"/>
          <p:cNvSpPr txBox="1">
            <a:spLocks/>
          </p:cNvSpPr>
          <p:nvPr/>
        </p:nvSpPr>
        <p:spPr>
          <a:xfrm>
            <a:off x="67617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9" name="コンテンツ プレースホルダー 2"/>
          <p:cNvSpPr txBox="1">
            <a:spLocks/>
          </p:cNvSpPr>
          <p:nvPr/>
        </p:nvSpPr>
        <p:spPr>
          <a:xfrm>
            <a:off x="92763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 name="タイトル 1"/>
          <p:cNvSpPr>
            <a:spLocks noGrp="1"/>
          </p:cNvSpPr>
          <p:nvPr>
            <p:ph type="title"/>
          </p:nvPr>
        </p:nvSpPr>
        <p:spPr/>
        <p:txBody>
          <a:bodyPr/>
          <a:lstStyle/>
          <a:p>
            <a:r>
              <a:rPr kumimoji="1" lang="ja-JP" altLang="en-US" dirty="0" smtClean="0"/>
              <a:t>点広がり関数 </a:t>
            </a:r>
            <a:r>
              <a:rPr kumimoji="1" lang="en-US" altLang="ja-JP" dirty="0" smtClean="0"/>
              <a:t>(PSF: point spread function)</a:t>
            </a:r>
            <a:endParaRPr kumimoji="1" lang="ja-JP" altLang="en-US" dirty="0"/>
          </a:p>
        </p:txBody>
      </p:sp>
      <p:sp>
        <p:nvSpPr>
          <p:cNvPr id="3" name="コンテンツ プレースホルダー 2"/>
          <p:cNvSpPr>
            <a:spLocks noGrp="1"/>
          </p:cNvSpPr>
          <p:nvPr>
            <p:ph idx="1"/>
          </p:nvPr>
        </p:nvSpPr>
        <p:spPr>
          <a:xfrm>
            <a:off x="1155699" y="4445000"/>
            <a:ext cx="10160001" cy="2082800"/>
          </a:xfrm>
        </p:spPr>
        <p:txBody>
          <a:bodyPr>
            <a:normAutofit/>
          </a:bodyPr>
          <a:lstStyle/>
          <a:p>
            <a:r>
              <a:rPr lang="ja-JP" altLang="en-US" dirty="0" smtClean="0"/>
              <a:t>画像劣化</a:t>
            </a:r>
            <a:r>
              <a:rPr lang="ja-JP" altLang="en-US" dirty="0"/>
              <a:t>時</a:t>
            </a:r>
            <a:r>
              <a:rPr lang="ja-JP" altLang="en-US" dirty="0" smtClean="0"/>
              <a:t>に元画像に畳み込まれている関数</a:t>
            </a:r>
            <a:r>
              <a:rPr lang="en-US" altLang="ja-JP" i="1" dirty="0">
                <a:latin typeface="Times New Roman" panose="02020603050405020304" pitchFamily="18" charset="0"/>
                <a:cs typeface="Times New Roman" panose="02020603050405020304" pitchFamily="18" charset="0"/>
              </a:rPr>
              <a:t>h</a:t>
            </a:r>
            <a:r>
              <a:rPr lang="en-US" altLang="ja-JP"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x,y</a:t>
            </a:r>
            <a:r>
              <a:rPr lang="en-US" altLang="ja-JP" dirty="0" smtClean="0">
                <a:latin typeface="Times New Roman" panose="02020603050405020304" pitchFamily="18" charset="0"/>
                <a:cs typeface="Times New Roman" panose="02020603050405020304" pitchFamily="18" charset="0"/>
              </a:rPr>
              <a:t>)</a:t>
            </a:r>
            <a:r>
              <a:rPr lang="ja-JP" altLang="en-US" dirty="0" smtClean="0"/>
              <a:t>のこと</a:t>
            </a:r>
            <a:endParaRPr lang="en-US" altLang="ja-JP" dirty="0" smtClean="0"/>
          </a:p>
          <a:p>
            <a:r>
              <a:rPr kumimoji="1" lang="ja-JP" altLang="en-US" dirty="0" smtClean="0"/>
              <a:t>劣化の</a:t>
            </a:r>
            <a:r>
              <a:rPr kumimoji="1" lang="ja-JP" altLang="en-US" dirty="0"/>
              <a:t>特性</a:t>
            </a:r>
            <a:r>
              <a:rPr kumimoji="1" lang="ja-JP" altLang="en-US" dirty="0" smtClean="0"/>
              <a:t>を表す</a:t>
            </a:r>
            <a:endParaRPr kumimoji="1" lang="en-US" altLang="ja-JP" dirty="0" smtClean="0"/>
          </a:p>
          <a:p>
            <a:r>
              <a:rPr kumimoji="1" lang="ja-JP" altLang="en-US" dirty="0" smtClean="0"/>
              <a:t>元画像が点光源のとき、劣化画像に表れる応答を表すため、点広がり関数</a:t>
            </a:r>
            <a:r>
              <a:rPr lang="ja-JP" altLang="en-US" dirty="0"/>
              <a:t>（</a:t>
            </a:r>
            <a:r>
              <a:rPr lang="en-US" altLang="ja-JP" dirty="0" smtClean="0"/>
              <a:t>PSD</a:t>
            </a:r>
            <a:r>
              <a:rPr lang="ja-JP" altLang="en-US" dirty="0" smtClean="0"/>
              <a:t>）やインパルス応答</a:t>
            </a:r>
            <a:r>
              <a:rPr kumimoji="1" lang="ja-JP" altLang="en-US" dirty="0" smtClean="0"/>
              <a:t>と呼ばれる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48</a:t>
            </a:fld>
            <a:endParaRPr lang="ja-JP" altLang="en-US"/>
          </a:p>
        </p:txBody>
      </p:sp>
      <p:grpSp>
        <p:nvGrpSpPr>
          <p:cNvPr id="14" name="グループ化 13"/>
          <p:cNvGrpSpPr/>
          <p:nvPr/>
        </p:nvGrpSpPr>
        <p:grpSpPr>
          <a:xfrm>
            <a:off x="1368879" y="1306894"/>
            <a:ext cx="9393285" cy="1917047"/>
            <a:chOff x="2651579" y="1319594"/>
            <a:chExt cx="7241721" cy="1477941"/>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579" y="1347240"/>
              <a:ext cx="1405165" cy="1405164"/>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0775" y="1331889"/>
              <a:ext cx="1447350" cy="1447350"/>
            </a:xfrm>
            <a:prstGeom prst="rect">
              <a:avLst/>
            </a:prstGeom>
          </p:spPr>
        </p:pic>
        <p:sp>
          <p:nvSpPr>
            <p:cNvPr id="7" name="正方形/長方形 6"/>
            <p:cNvSpPr/>
            <p:nvPr/>
          </p:nvSpPr>
          <p:spPr>
            <a:xfrm>
              <a:off x="4035786" y="1675660"/>
              <a:ext cx="408071" cy="711838"/>
            </a:xfrm>
            <a:prstGeom prst="rect">
              <a:avLst/>
            </a:prstGeom>
          </p:spPr>
          <p:txBody>
            <a:bodyPr wrap="none">
              <a:spAutoFit/>
            </a:bodyPr>
            <a:lstStyle/>
            <a:p>
              <a:r>
                <a:rPr lang="en-US" altLang="ja-JP" sz="5400" dirty="0" smtClean="0"/>
                <a:t>=</a:t>
              </a:r>
              <a:endParaRPr lang="ja-JP" altLang="en-US" sz="5400" dirty="0"/>
            </a:p>
          </p:txBody>
        </p:sp>
        <p:sp>
          <p:nvSpPr>
            <p:cNvPr id="8" name="正方形/長方形 7"/>
            <p:cNvSpPr/>
            <p:nvPr/>
          </p:nvSpPr>
          <p:spPr>
            <a:xfrm>
              <a:off x="6051335" y="1802852"/>
              <a:ext cx="408071" cy="711838"/>
            </a:xfrm>
            <a:prstGeom prst="rect">
              <a:avLst/>
            </a:prstGeom>
          </p:spPr>
          <p:txBody>
            <a:bodyPr wrap="none">
              <a:spAutoFit/>
            </a:bodyPr>
            <a:lstStyle/>
            <a:p>
              <a:r>
                <a:rPr lang="en-US" altLang="ja-JP" sz="5400" dirty="0" smtClean="0"/>
                <a:t>*</a:t>
              </a:r>
              <a:endParaRPr lang="ja-JP" altLang="en-US" sz="5400" dirty="0"/>
            </a:p>
          </p:txBody>
        </p:sp>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17048" t="13137" r="16562" b="15063"/>
            <a:stretch/>
          </p:blipFill>
          <p:spPr>
            <a:xfrm>
              <a:off x="4665784" y="1319594"/>
              <a:ext cx="1349643" cy="1459614"/>
            </a:xfrm>
            <a:prstGeom prst="rect">
              <a:avLst/>
            </a:prstGeom>
          </p:spPr>
        </p:pic>
        <p:sp>
          <p:nvSpPr>
            <p:cNvPr id="10" name="正方形/長方形 9"/>
            <p:cNvSpPr/>
            <p:nvPr/>
          </p:nvSpPr>
          <p:spPr>
            <a:xfrm>
              <a:off x="7952513" y="1668594"/>
              <a:ext cx="408071" cy="711838"/>
            </a:xfrm>
            <a:prstGeom prst="rect">
              <a:avLst/>
            </a:prstGeom>
          </p:spPr>
          <p:txBody>
            <a:bodyPr wrap="none">
              <a:spAutoFit/>
            </a:bodyPr>
            <a:lstStyle/>
            <a:p>
              <a:r>
                <a:rPr lang="en-US" altLang="ja-JP" sz="5400" dirty="0" smtClean="0"/>
                <a:t>+</a:t>
              </a:r>
              <a:endParaRPr lang="ja-JP" altLang="en-US" sz="5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3246" y="1337481"/>
              <a:ext cx="1460054" cy="1460054"/>
            </a:xfrm>
            <a:prstGeom prst="rect">
              <a:avLst/>
            </a:prstGeom>
          </p:spPr>
        </p:pic>
      </p:grpSp>
    </p:spTree>
    <p:extLst>
      <p:ext uri="{BB962C8B-B14F-4D97-AF65-F5344CB8AC3E}">
        <p14:creationId xmlns:p14="http://schemas.microsoft.com/office/powerpoint/2010/main" val="32929633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683" y="1933387"/>
            <a:ext cx="2511613" cy="2511613"/>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860" y="3323896"/>
            <a:ext cx="2511973" cy="2511973"/>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860" y="746234"/>
            <a:ext cx="2511973" cy="2511973"/>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3823" y="3323896"/>
            <a:ext cx="2514600" cy="2514600"/>
          </a:xfrm>
          <a:prstGeom prst="rect">
            <a:avLst/>
          </a:prstGeom>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3823" y="746234"/>
            <a:ext cx="2514600" cy="2514600"/>
          </a:xfrm>
          <a:prstGeom prst="rect">
            <a:avLst/>
          </a:prstGeom>
        </p:spPr>
      </p:pic>
      <p:pic>
        <p:nvPicPr>
          <p:cNvPr id="15" name="図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7270" y="3323896"/>
            <a:ext cx="2514600" cy="2514600"/>
          </a:xfrm>
          <a:prstGeom prst="rect">
            <a:avLst/>
          </a:prstGeom>
        </p:spPr>
      </p:pic>
      <p:pic>
        <p:nvPicPr>
          <p:cNvPr id="16" name="図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7270" y="746234"/>
            <a:ext cx="2514600" cy="2514600"/>
          </a:xfrm>
          <a:prstGeom prst="rect">
            <a:avLst/>
          </a:prstGeom>
        </p:spPr>
      </p:pic>
    </p:spTree>
    <p:extLst>
      <p:ext uri="{BB962C8B-B14F-4D97-AF65-F5344CB8AC3E}">
        <p14:creationId xmlns:p14="http://schemas.microsoft.com/office/powerpoint/2010/main" val="2151004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線形フィルタ（</a:t>
            </a:r>
            <a:r>
              <a:rPr lang="en-US" altLang="ja-JP" dirty="0" smtClean="0"/>
              <a:t>Convolution</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12060017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683" y="1933387"/>
            <a:ext cx="2511613" cy="2511613"/>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193" y="3510894"/>
            <a:ext cx="2514600" cy="2514600"/>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93" y="890314"/>
            <a:ext cx="2514600" cy="25146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203" y="3510894"/>
            <a:ext cx="2511972" cy="2511972"/>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0422" y="890314"/>
            <a:ext cx="2511972" cy="2511972"/>
          </a:xfrm>
          <a:prstGeom prst="rect">
            <a:avLst/>
          </a:prstGeom>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586" y="3510894"/>
            <a:ext cx="2515914" cy="2515914"/>
          </a:xfrm>
          <a:prstGeom prst="rect">
            <a:avLst/>
          </a:prstGeom>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8586" y="890314"/>
            <a:ext cx="2515914" cy="2515914"/>
          </a:xfrm>
          <a:prstGeom prst="rect">
            <a:avLst/>
          </a:prstGeom>
        </p:spPr>
      </p:pic>
    </p:spTree>
    <p:extLst>
      <p:ext uri="{BB962C8B-B14F-4D97-AF65-F5344CB8AC3E}">
        <p14:creationId xmlns:p14="http://schemas.microsoft.com/office/powerpoint/2010/main" val="23190736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3" name="コンテンツ プレースホルダー 2"/>
          <p:cNvSpPr>
            <a:spLocks noGrp="1"/>
          </p:cNvSpPr>
          <p:nvPr>
            <p:ph idx="1"/>
          </p:nvPr>
        </p:nvSpPr>
        <p:spPr>
          <a:xfrm>
            <a:off x="457199" y="2700807"/>
            <a:ext cx="11473211" cy="452421"/>
          </a:xfrm>
        </p:spPr>
        <p:txBody>
          <a:bodyPr>
            <a:normAutofit lnSpcReduction="10000"/>
          </a:bodyPr>
          <a:lstStyle/>
          <a:p>
            <a:r>
              <a:rPr kumimoji="1" lang="ja-JP" altLang="en-US" dirty="0" smtClean="0"/>
              <a:t>劣化画像と点広がり関数</a:t>
            </a:r>
            <a:r>
              <a:rPr lang="ja-JP" altLang="en-US" dirty="0" smtClean="0"/>
              <a:t>から</a:t>
            </a:r>
            <a:r>
              <a:rPr kumimoji="1" lang="ja-JP" altLang="en-US" dirty="0" smtClean="0"/>
              <a:t>元画像を取得する問題を考える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51</a:t>
            </a:fld>
            <a:endParaRPr lang="ja-JP" altLang="en-US"/>
          </a:p>
        </p:txBody>
      </p:sp>
      <p:grpSp>
        <p:nvGrpSpPr>
          <p:cNvPr id="15" name="グループ化 14"/>
          <p:cNvGrpSpPr/>
          <p:nvPr/>
        </p:nvGrpSpPr>
        <p:grpSpPr>
          <a:xfrm>
            <a:off x="650423" y="1012555"/>
            <a:ext cx="6563178" cy="1551212"/>
            <a:chOff x="1013279" y="1114154"/>
            <a:chExt cx="7711621" cy="1822647"/>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279" y="1114154"/>
              <a:ext cx="1822649" cy="1822647"/>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17048" t="13137" r="16562" b="15063"/>
            <a:stretch/>
          </p:blipFill>
          <p:spPr>
            <a:xfrm>
              <a:off x="2978219" y="1117600"/>
              <a:ext cx="1682138" cy="1819201"/>
            </a:xfrm>
            <a:prstGeom prst="rect">
              <a:avLst/>
            </a:prstGeom>
          </p:spPr>
        </p:pic>
        <p:sp>
          <p:nvSpPr>
            <p:cNvPr id="7" name="右矢印 6"/>
            <p:cNvSpPr/>
            <p:nvPr/>
          </p:nvSpPr>
          <p:spPr>
            <a:xfrm>
              <a:off x="4946437" y="1521289"/>
              <a:ext cx="1746464" cy="993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dirty="0"/>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6983" y="1115783"/>
              <a:ext cx="1817917" cy="1817917"/>
            </a:xfrm>
            <a:prstGeom prst="rect">
              <a:avLst/>
            </a:prstGeom>
          </p:spPr>
        </p:pic>
      </p:grpSp>
      <p:sp>
        <p:nvSpPr>
          <p:cNvPr id="10" name="コンテンツ プレースホルダー 2"/>
          <p:cNvSpPr txBox="1">
            <a:spLocks/>
          </p:cNvSpPr>
          <p:nvPr/>
        </p:nvSpPr>
        <p:spPr>
          <a:xfrm>
            <a:off x="457199" y="4059707"/>
            <a:ext cx="11473211" cy="4524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mc:AlternateContent xmlns:mc="http://schemas.openxmlformats.org/markup-compatibility/2006" xmlns:a14="http://schemas.microsoft.com/office/drawing/2010/main">
        <mc:Choice Requires="a14">
          <p:sp>
            <p:nvSpPr>
              <p:cNvPr id="11" name="正方形/長方形 10"/>
              <p:cNvSpPr/>
              <p:nvPr/>
            </p:nvSpPr>
            <p:spPr>
              <a:xfrm>
                <a:off x="665843" y="3315287"/>
                <a:ext cx="11176000" cy="523220"/>
              </a:xfrm>
              <a:prstGeom prst="rect">
                <a:avLst/>
              </a:prstGeom>
            </p:spPr>
            <p:txBody>
              <a:bodyPr wrap="square">
                <a:spAutoFit/>
              </a:bodyPr>
              <a:lstStyle/>
              <a:p>
                <a14:m>
                  <m:oMath xmlns:m="http://schemas.openxmlformats.org/officeDocument/2006/math">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𝑛</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b="0" i="1">
                        <a:latin typeface="Cambria Math" panose="02040503050406030204" pitchFamily="18" charset="0"/>
                        <a:ea typeface="メイリオ" panose="020B0604030504040204" pitchFamily="50" charset="-128"/>
                        <a:cs typeface="Times New Roman" panose="02020603050405020304" pitchFamily="18" charset="0"/>
                      </a:rPr>
                      <m:t> </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は既知で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がほしい</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65843" y="3315287"/>
                <a:ext cx="11176000" cy="523220"/>
              </a:xfrm>
              <a:prstGeom prst="rect">
                <a:avLst/>
              </a:prstGeom>
              <a:blipFill rotWithShape="0">
                <a:blip r:embed="rId6"/>
                <a:stretch>
                  <a:fillRect l="-273" t="-186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665842" y="3952101"/>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𝑁</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両辺をフーリエ変換（大文字で表現）</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665842" y="3952101"/>
                <a:ext cx="11642271" cy="523220"/>
              </a:xfrm>
              <a:prstGeom prst="rect">
                <a:avLst/>
              </a:prstGeom>
              <a:blipFill rotWithShape="0">
                <a:blip r:embed="rId7"/>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65842" y="4619758"/>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ちょっと強引だけどノイズの影響を無視</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665842" y="4619758"/>
                <a:ext cx="11642271" cy="523220"/>
              </a:xfrm>
              <a:prstGeom prst="rect">
                <a:avLst/>
              </a:prstGeom>
              <a:blipFill rotWithShape="0">
                <a:blip r:embed="rId8"/>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65842" y="5113245"/>
                <a:ext cx="11642271" cy="747449"/>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について整理</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665842" y="5113245"/>
                <a:ext cx="11642271" cy="747449"/>
              </a:xfrm>
              <a:prstGeom prst="rect">
                <a:avLst/>
              </a:prstGeom>
              <a:blipFill rotWithShape="0">
                <a:blip r:embed="rId9"/>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651329" y="5795419"/>
                <a:ext cx="11642271" cy="1060483"/>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両辺逆フーリエ</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51329" y="5795419"/>
                <a:ext cx="11642271" cy="1060483"/>
              </a:xfrm>
              <a:prstGeom prst="rect">
                <a:avLst/>
              </a:prstGeom>
              <a:blipFill rotWithShape="0">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2818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7" y="898069"/>
            <a:ext cx="10121900" cy="12355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52</a:t>
            </a:fld>
            <a:endParaRPr lang="ja-JP" altLang="en-US" dirty="0"/>
          </a:p>
        </p:txBody>
      </p:sp>
      <mc:AlternateContent xmlns:mc="http://schemas.openxmlformats.org/markup-compatibility/2006" xmlns:a14="http://schemas.microsoft.com/office/drawing/2010/main">
        <mc:Choice Requires="a14">
          <p:sp>
            <p:nvSpPr>
              <p:cNvPr id="16" name="正方形/長方形 15"/>
              <p:cNvSpPr/>
              <p:nvPr/>
            </p:nvSpPr>
            <p:spPr>
              <a:xfrm>
                <a:off x="680357" y="991190"/>
                <a:ext cx="49076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80357" y="991190"/>
                <a:ext cx="49076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089970" y="907534"/>
                <a:ext cx="4648452" cy="1200329"/>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元画像</a:t>
                </a:r>
                <a:endParaRPr lang="en-US" altLang="ja-JP" sz="2400" i="1" dirty="0" smtClean="0">
                  <a:latin typeface="Cambria Math" panose="020405030504060302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画像のフーリエ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点広がり関数の</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6089970" y="907534"/>
                <a:ext cx="4648452" cy="1200329"/>
              </a:xfrm>
              <a:prstGeom prst="rect">
                <a:avLst/>
              </a:prstGeom>
              <a:blipFill rotWithShape="0">
                <a:blip r:embed="rId4"/>
                <a:stretch>
                  <a:fillRect l="-1048" t="-6091" r="-1048" b="-11675"/>
                </a:stretch>
              </a:blipFill>
            </p:spPr>
            <p:txBody>
              <a:bodyPr/>
              <a:lstStyle/>
              <a:p>
                <a:r>
                  <a:rPr lang="ja-JP" altLang="en-US">
                    <a:noFill/>
                  </a:rPr>
                  <a:t> </a:t>
                </a:r>
              </a:p>
            </p:txBody>
          </p:sp>
        </mc:Fallback>
      </mc:AlternateContent>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741" y="2584668"/>
            <a:ext cx="1665515" cy="1665515"/>
          </a:xfrm>
          <a:prstGeom prst="rect">
            <a:avLst/>
          </a:prstGeom>
        </p:spPr>
      </p:pic>
      <p:pic>
        <p:nvPicPr>
          <p:cNvPr id="23" name="図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7482" y="2584668"/>
            <a:ext cx="1665515" cy="1665515"/>
          </a:xfrm>
          <a:prstGeom prst="rect">
            <a:avLst/>
          </a:prstGeom>
        </p:spPr>
      </p:pic>
      <p:pic>
        <p:nvPicPr>
          <p:cNvPr id="24" name="図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741" y="4933511"/>
            <a:ext cx="1682750" cy="1682750"/>
          </a:xfrm>
          <a:prstGeom prst="rect">
            <a:avLst/>
          </a:prstGeom>
        </p:spPr>
      </p:pic>
      <p:pic>
        <p:nvPicPr>
          <p:cNvPr id="25" name="図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6597" y="4939861"/>
            <a:ext cx="1676400" cy="1676400"/>
          </a:xfrm>
          <a:prstGeom prst="rect">
            <a:avLst/>
          </a:prstGeom>
        </p:spPr>
      </p:pic>
      <p:sp>
        <p:nvSpPr>
          <p:cNvPr id="26" name="正方形/長方形 25"/>
          <p:cNvSpPr/>
          <p:nvPr/>
        </p:nvSpPr>
        <p:spPr>
          <a:xfrm>
            <a:off x="675575" y="3507092"/>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27" name="正方形/長方形 26"/>
          <p:cNvSpPr/>
          <p:nvPr/>
        </p:nvSpPr>
        <p:spPr>
          <a:xfrm>
            <a:off x="2441312" y="3591175"/>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1" name="正方形/長方形 30"/>
          <p:cNvSpPr/>
          <p:nvPr/>
        </p:nvSpPr>
        <p:spPr>
          <a:xfrm>
            <a:off x="675575"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2" name="正方形/長方形 31"/>
          <p:cNvSpPr/>
          <p:nvPr/>
        </p:nvSpPr>
        <p:spPr>
          <a:xfrm>
            <a:off x="2441312"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3" name="右矢印 32"/>
          <p:cNvSpPr/>
          <p:nvPr/>
        </p:nvSpPr>
        <p:spPr>
          <a:xfrm rot="5400000">
            <a:off x="2133599" y="4046481"/>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66291" y="4939862"/>
            <a:ext cx="1673772" cy="1673772"/>
          </a:xfrm>
          <a:prstGeom prst="rect">
            <a:avLst/>
          </a:prstGeom>
        </p:spPr>
      </p:pic>
      <p:sp>
        <p:nvSpPr>
          <p:cNvPr id="35" name="正方形/長方形 34"/>
          <p:cNvSpPr/>
          <p:nvPr/>
        </p:nvSpPr>
        <p:spPr>
          <a:xfrm>
            <a:off x="4837745" y="6071615"/>
            <a:ext cx="891591" cy="584775"/>
          </a:xfrm>
          <a:prstGeom prst="rect">
            <a:avLst/>
          </a:prstGeom>
        </p:spPr>
        <p:txBody>
          <a:bodyPr wrap="none">
            <a:spAutoFit/>
          </a:bodyPr>
          <a:lstStyle/>
          <a:p>
            <a:r>
              <a:rPr lang="en-US" altLang="ja-JP" sz="3200" i="1" dirty="0" smtClean="0">
                <a:solidFill>
                  <a:schemeClr val="bg1"/>
                </a:solidFill>
                <a:latin typeface="Times New Roman" panose="02020603050405020304" pitchFamily="18" charset="0"/>
                <a:cs typeface="Times New Roman" panose="02020603050405020304" pitchFamily="18" charset="0"/>
              </a:rPr>
              <a:t>G/H</a:t>
            </a:r>
            <a:endParaRPr lang="ja-JP" altLang="en-US" sz="3200" i="1" dirty="0">
              <a:solidFill>
                <a:schemeClr val="bg1"/>
              </a:solidFill>
              <a:latin typeface="Times New Roman" panose="02020603050405020304" pitchFamily="18" charset="0"/>
              <a:cs typeface="Times New Roman" panose="02020603050405020304" pitchFamily="18" charset="0"/>
            </a:endParaRPr>
          </a:p>
        </p:txBody>
      </p:sp>
      <p:sp>
        <p:nvSpPr>
          <p:cNvPr id="36" name="右矢印 35"/>
          <p:cNvSpPr/>
          <p:nvPr/>
        </p:nvSpPr>
        <p:spPr>
          <a:xfrm>
            <a:off x="4282965" y="5407573"/>
            <a:ext cx="451945" cy="62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569486" y="4389959"/>
            <a:ext cx="1569660" cy="369332"/>
          </a:xfrm>
          <a:prstGeom prst="rect">
            <a:avLst/>
          </a:prstGeom>
        </p:spPr>
        <p:txBody>
          <a:bodyPr wrap="none">
            <a:spAutoFit/>
          </a:bodyPr>
          <a:lstStyle/>
          <a:p>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フーリエ変換</a:t>
            </a:r>
            <a:endParaRPr lang="ja-JP" altLang="en-US" dirty="0"/>
          </a:p>
        </p:txBody>
      </p:sp>
      <p:sp>
        <p:nvSpPr>
          <p:cNvPr id="38" name="右矢印 37"/>
          <p:cNvSpPr/>
          <p:nvPr/>
        </p:nvSpPr>
        <p:spPr>
          <a:xfrm rot="16200000">
            <a:off x="5470633" y="4093778"/>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4769886" y="4426745"/>
            <a:ext cx="1800493" cy="369332"/>
          </a:xfrm>
          <a:prstGeom prst="rect">
            <a:avLst/>
          </a:prstGeom>
        </p:spPr>
        <p:txBody>
          <a:bodyPr wrap="none">
            <a:spAutoFit/>
          </a:bodyPr>
          <a:lstStyle/>
          <a:p>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逆フーリエ</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dirty="0"/>
          </a:p>
        </p:txBody>
      </p:sp>
      <p:pic>
        <p:nvPicPr>
          <p:cNvPr id="40" name="図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6290" y="2585543"/>
            <a:ext cx="1660636" cy="1660636"/>
          </a:xfrm>
          <a:prstGeom prst="rect">
            <a:avLst/>
          </a:prstGeom>
        </p:spPr>
      </p:pic>
      <mc:AlternateContent xmlns:mc="http://schemas.openxmlformats.org/markup-compatibility/2006" xmlns:a14="http://schemas.microsoft.com/office/drawing/2010/main">
        <mc:Choice Requires="a14">
          <p:sp>
            <p:nvSpPr>
              <p:cNvPr id="43" name="テキスト ボックス 42"/>
              <p:cNvSpPr txBox="1"/>
              <p:nvPr/>
            </p:nvSpPr>
            <p:spPr>
              <a:xfrm>
                <a:off x="7086600" y="2667000"/>
                <a:ext cx="5065682" cy="3501471"/>
              </a:xfrm>
              <a:prstGeom prst="rect">
                <a:avLst/>
              </a:prstGeom>
              <a:noFill/>
            </p:spPr>
            <p:txBody>
              <a:bodyPr wrap="none" rtlCol="0">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この手法の問題</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ノイズを無視</a:t>
                </a:r>
                <a:endPar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は高周波部分でほぼゼロ</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a:t>
                </a: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単純に </a:t>
                </a:r>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G/H </a:t>
                </a:r>
                <a:r>
                  <a:rPr kumimoji="1"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を実装すると</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ノイズが</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強調される</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左の例では</a:t>
                </a: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H</a:t>
                </a:r>
                <a:r>
                  <a:rPr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以下の通り拡張した</a:t>
                </a:r>
                <a:endPar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e>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86600" y="2667000"/>
                <a:ext cx="5065682" cy="3501471"/>
              </a:xfrm>
              <a:prstGeom prst="rect">
                <a:avLst/>
              </a:prstGeom>
              <a:blipFill rotWithShape="0">
                <a:blip r:embed="rId11"/>
                <a:stretch>
                  <a:fillRect l="-2530" t="-156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9680543" y="6025634"/>
                <a:ext cx="2190215" cy="338554"/>
              </a:xfrm>
              <a:prstGeom prst="rect">
                <a:avLst/>
              </a:prstGeom>
            </p:spPr>
            <p:txBody>
              <a:bodyPr wrap="none">
                <a:spAutoFit/>
              </a:bodyPr>
              <a:lstStyle/>
              <a:p>
                <a:r>
                  <a:rPr lang="ja-JP" altLang="en-US" sz="1600" b="0" dirty="0" smtClean="0">
                    <a:ea typeface="メイリオ" panose="020B0604030504040204" pitchFamily="50" charset="-128"/>
                    <a:cs typeface="Times New Roman" panose="02020603050405020304" pitchFamily="18" charset="0"/>
                  </a:rPr>
                  <a:t>ここでは</a:t>
                </a:r>
                <a14:m>
                  <m:oMath xmlns:m="http://schemas.openxmlformats.org/officeDocument/2006/math">
                    <m:r>
                      <a:rPr lang="en-US" altLang="ja-JP" sz="1600" b="0" i="0" smtClean="0">
                        <a:latin typeface="Cambria Math" panose="02040503050406030204" pitchFamily="18" charset="0"/>
                        <a:ea typeface="メイリオ" panose="020B0604030504040204" pitchFamily="50" charset="-128"/>
                        <a:cs typeface="Times New Roman" panose="02020603050405020304" pitchFamily="18" charset="0"/>
                      </a:rPr>
                      <m:t> </m:t>
                    </m:r>
                    <m:r>
                      <a:rPr lang="en-US" altLang="ja-JP" sz="1600" i="1">
                        <a:latin typeface="Cambria Math" panose="02040503050406030204" pitchFamily="18" charset="0"/>
                        <a:ea typeface="メイリオ" panose="020B0604030504040204" pitchFamily="50" charset="-128"/>
                        <a:cs typeface="Times New Roman" panose="02020603050405020304" pitchFamily="18" charset="0"/>
                      </a:rPr>
                      <m:t>𝑡</m:t>
                    </m:r>
                  </m:oMath>
                </a14:m>
                <a:r>
                  <a:rPr lang="en-US" altLang="ja-JP" sz="1600" dirty="0" smtClean="0"/>
                  <a:t>=0.01</a:t>
                </a:r>
                <a:r>
                  <a:rPr lang="ja-JP" altLang="en-US" sz="1600" dirty="0" smtClean="0"/>
                  <a:t>を利用</a:t>
                </a:r>
                <a:endParaRPr lang="ja-JP" altLang="en-US" sz="16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9680543" y="6025634"/>
                <a:ext cx="2190215" cy="338554"/>
              </a:xfrm>
              <a:prstGeom prst="rect">
                <a:avLst/>
              </a:prstGeom>
              <a:blipFill rotWithShape="0">
                <a:blip r:embed="rId12"/>
                <a:stretch>
                  <a:fillRect l="-1393" t="-12500" b="-2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0368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53</a:t>
            </a:fld>
            <a:endParaRPr lang="ja-JP" altLang="en-US"/>
          </a:p>
        </p:txBody>
      </p:sp>
      <p:grpSp>
        <p:nvGrpSpPr>
          <p:cNvPr id="10" name="グループ化 9"/>
          <p:cNvGrpSpPr/>
          <p:nvPr/>
        </p:nvGrpSpPr>
        <p:grpSpPr>
          <a:xfrm>
            <a:off x="5298709" y="244218"/>
            <a:ext cx="6665187" cy="6480432"/>
            <a:chOff x="802910" y="244218"/>
            <a:chExt cx="6574861" cy="6392610"/>
          </a:xfrm>
        </p:grpSpPr>
        <p:grpSp>
          <p:nvGrpSpPr>
            <p:cNvPr id="6" name="グループ化 5"/>
            <p:cNvGrpSpPr/>
            <p:nvPr/>
          </p:nvGrpSpPr>
          <p:grpSpPr>
            <a:xfrm>
              <a:off x="802910" y="244218"/>
              <a:ext cx="3126996" cy="6383115"/>
              <a:chOff x="865531" y="4263768"/>
              <a:chExt cx="2330753" cy="4757747"/>
            </a:xfrm>
          </p:grpSpPr>
          <p:pic>
            <p:nvPicPr>
              <p:cNvPr id="40" name="図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17" y="6709054"/>
                <a:ext cx="2312461" cy="2312461"/>
              </a:xfrm>
              <a:prstGeom prst="rect">
                <a:avLst/>
              </a:prstGeom>
            </p:spPr>
          </p:pic>
          <p:grpSp>
            <p:nvGrpSpPr>
              <p:cNvPr id="5" name="グループ化 4"/>
              <p:cNvGrpSpPr/>
              <p:nvPr/>
            </p:nvGrpSpPr>
            <p:grpSpPr>
              <a:xfrm>
                <a:off x="865531" y="4263768"/>
                <a:ext cx="2330753" cy="2330753"/>
                <a:chOff x="865531" y="4263768"/>
                <a:chExt cx="2330753" cy="2330753"/>
              </a:xfrm>
            </p:grpSpPr>
            <p:pic>
              <p:nvPicPr>
                <p:cNvPr id="28" name="図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531" y="4263768"/>
                  <a:ext cx="2330753" cy="2330753"/>
                </a:xfrm>
                <a:prstGeom prst="rect">
                  <a:avLst/>
                </a:prstGeom>
              </p:spPr>
            </p:pic>
            <mc:AlternateContent xmlns:mc="http://schemas.openxmlformats.org/markup-compatibility/2006" xmlns:a14="http://schemas.microsoft.com/office/drawing/2010/main">
              <mc:Choice Requires="a14">
                <p:sp>
                  <p:nvSpPr>
                    <p:cNvPr id="29" name="正方形/長方形 28"/>
                    <p:cNvSpPr/>
                    <p:nvPr/>
                  </p:nvSpPr>
                  <p:spPr>
                    <a:xfrm>
                      <a:off x="910976" y="6010143"/>
                      <a:ext cx="1776652" cy="557122"/>
                    </a:xfrm>
                    <a:prstGeom prst="rect">
                      <a:avLst/>
                    </a:prstGeom>
                  </p:spPr>
                  <p:txBody>
                    <a:bodyPr wrap="none">
                      <a:spAutoFit/>
                    </a:bodyPr>
                    <a:lstStyle/>
                    <a:p>
                      <a14:m>
                        <m:oMath xmlns:m="http://schemas.openxmlformats.org/officeDocument/2006/math">
                          <m:f>
                            <m:f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i="1" dirty="0" smtClean="0">
                          <a:solidFill>
                            <a:schemeClr val="bg1"/>
                          </a:solidFill>
                          <a:latin typeface="Times New Roman" panose="02020603050405020304" pitchFamily="18" charset="0"/>
                          <a:cs typeface="Times New Roman" panose="02020603050405020304" pitchFamily="18" charset="0"/>
                        </a:rPr>
                        <a:t>　</a:t>
                      </a:r>
                      <a:endParaRPr lang="ja-JP" altLang="en-US" sz="2800"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910976" y="6010143"/>
                      <a:ext cx="1776652" cy="557122"/>
                    </a:xfrm>
                    <a:prstGeom prst="rect">
                      <a:avLst/>
                    </a:prstGeom>
                    <a:blipFill rotWithShape="0">
                      <a:blip r:embed="rId5"/>
                      <a:stretch>
                        <a:fillRect/>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7" name="正方形/長方形 6"/>
                <p:cNvSpPr/>
                <p:nvPr/>
              </p:nvSpPr>
              <p:spPr>
                <a:xfrm>
                  <a:off x="849986" y="5852959"/>
                  <a:ext cx="2660857"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0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e>
                        </m:d>
                      </m:oMath>
                    </m:oMathPara>
                  </a14:m>
                  <a:endParaRPr lang="ja-JP" altLang="en-US" sz="2000"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49986" y="5852959"/>
                  <a:ext cx="2660857" cy="783869"/>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2621" y="247650"/>
              <a:ext cx="3105150" cy="3105150"/>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2621" y="3524250"/>
              <a:ext cx="3105150" cy="3105150"/>
            </a:xfrm>
            <a:prstGeom prst="rect">
              <a:avLst/>
            </a:prstGeom>
          </p:spPr>
        </p:pic>
      </p:grpSp>
      <p:sp>
        <p:nvSpPr>
          <p:cNvPr id="41" name="テキスト ボックス 40"/>
          <p:cNvSpPr txBox="1"/>
          <p:nvPr/>
        </p:nvSpPr>
        <p:spPr>
          <a:xfrm>
            <a:off x="361950" y="476250"/>
            <a:ext cx="4762501" cy="3847207"/>
          </a:xfrm>
          <a:prstGeom prst="rect">
            <a:avLst/>
          </a:prstGeom>
          <a:noFill/>
        </p:spPr>
        <p:txBody>
          <a:bodyPr wrap="square" rtlCol="0">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正解との</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比較</a:t>
            </a:r>
            <a:endPar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正解</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が復元</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手法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対</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する閾値処理の影響が見られる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これを行なわないと高周波成分に存在するノイズが強調され画像はうまく復元されない</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2" name="図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0" y="3524250"/>
            <a:ext cx="3181350" cy="3181350"/>
          </a:xfrm>
          <a:prstGeom prst="rect">
            <a:avLst/>
          </a:prstGeom>
        </p:spPr>
      </p:pic>
      <mc:AlternateContent xmlns:mc="http://schemas.openxmlformats.org/markup-compatibility/2006" xmlns:a14="http://schemas.microsoft.com/office/drawing/2010/main">
        <mc:Choice Requires="a14">
          <p:sp>
            <p:nvSpPr>
              <p:cNvPr id="13" name="正方形/長方形 12"/>
              <p:cNvSpPr/>
              <p:nvPr/>
            </p:nvSpPr>
            <p:spPr>
              <a:xfrm>
                <a:off x="713723" y="6124694"/>
                <a:ext cx="3113866" cy="523220"/>
              </a:xfrm>
              <a:prstGeom prst="rect">
                <a:avLst/>
              </a:prstGeom>
            </p:spPr>
            <p:txBody>
              <a:bodyPr wrap="none">
                <a:spAutoFit/>
              </a:bodyPr>
              <a:lstStyle/>
              <a:p>
                <a14:m>
                  <m:oMath xmlns:m="http://schemas.openxmlformats.org/officeDocument/2006/math">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劣化画像</a:t>
                </a:r>
                <a:endPar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713723" y="6124694"/>
                <a:ext cx="3113866" cy="523220"/>
              </a:xfrm>
              <a:prstGeom prst="rect">
                <a:avLst/>
              </a:prstGeom>
              <a:blipFill rotWithShape="0">
                <a:blip r:embed="rId10"/>
                <a:stretch>
                  <a:fillRect l="-978" t="-10465" r="-2935" b="-337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6473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54</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4918996" y="330703"/>
                <a:ext cx="5214056"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e>
                                <m:sSup>
                                  <m:sSup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sup>
                                </m:sSup>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918996" y="330703"/>
                <a:ext cx="5214056" cy="1053494"/>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テキスト ボックス 5"/>
          <p:cNvSpPr txBox="1"/>
          <p:nvPr/>
        </p:nvSpPr>
        <p:spPr>
          <a:xfrm>
            <a:off x="1028700" y="552450"/>
            <a:ext cx="4762501" cy="646331"/>
          </a:xfrm>
          <a:prstGeom prst="rect">
            <a:avLst/>
          </a:prstGeom>
          <a:noFill/>
        </p:spPr>
        <p:txBody>
          <a:bodyPr wrap="square" rtlCol="0">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の影響</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3479449" y="2000626"/>
            <a:ext cx="7050977" cy="4476373"/>
            <a:chOff x="-4392010" y="5582027"/>
            <a:chExt cx="15631510" cy="9923798"/>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21" y="5582027"/>
              <a:ext cx="4876800" cy="4876800"/>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21" y="10629025"/>
              <a:ext cx="4876800" cy="4876800"/>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010" y="10629025"/>
              <a:ext cx="4874609" cy="4874609"/>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2010" y="5582027"/>
              <a:ext cx="4836352" cy="4836352"/>
            </a:xfrm>
            <a:prstGeom prst="rect">
              <a:avLst/>
            </a:prstGeom>
          </p:spPr>
        </p:pic>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700" y="5582027"/>
              <a:ext cx="4876800" cy="4876800"/>
            </a:xfrm>
            <a:prstGeom prst="rect">
              <a:avLst/>
            </a:prstGeom>
          </p:spPr>
        </p:pic>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700" y="10629025"/>
              <a:ext cx="4876800" cy="4876800"/>
            </a:xfrm>
            <a:prstGeom prst="rect">
              <a:avLst/>
            </a:prstGeom>
          </p:spPr>
        </p:pic>
      </p:grpSp>
      <p:pic>
        <p:nvPicPr>
          <p:cNvPr id="16" name="図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4559" y="4276633"/>
            <a:ext cx="2185851" cy="2185851"/>
          </a:xfrm>
          <a:prstGeom prst="rect">
            <a:avLst/>
          </a:prstGeom>
        </p:spPr>
      </p:pic>
      <p:pic>
        <p:nvPicPr>
          <p:cNvPr id="17" name="図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4741" y="2005147"/>
            <a:ext cx="2185851" cy="2185851"/>
          </a:xfrm>
          <a:prstGeom prst="rect">
            <a:avLst/>
          </a:prstGeom>
        </p:spPr>
      </p:pic>
      <p:sp>
        <p:nvSpPr>
          <p:cNvPr id="18" name="テキスト ボックス 17"/>
          <p:cNvSpPr txBox="1"/>
          <p:nvPr/>
        </p:nvSpPr>
        <p:spPr>
          <a:xfrm>
            <a:off x="1611630" y="6334780"/>
            <a:ext cx="941283" cy="523220"/>
          </a:xfrm>
          <a:prstGeom prst="rect">
            <a:avLst/>
          </a:prstGeom>
          <a:noFill/>
        </p:spPr>
        <p:txBody>
          <a:bodyPr wrap="none" rtlCol="0">
            <a:spAutoFit/>
          </a:bodyPr>
          <a:lstStyle/>
          <a:p>
            <a:r>
              <a:rPr lang="en-US" altLang="ja-JP" sz="2800" i="1" dirty="0"/>
              <a:t>t</a:t>
            </a:r>
            <a:r>
              <a:rPr kumimoji="1" lang="en-US" altLang="ja-JP" sz="2800" i="1" dirty="0" smtClean="0"/>
              <a:t>=0.1</a:t>
            </a:r>
            <a:endParaRPr kumimoji="1" lang="ja-JP" altLang="en-US" sz="2800" i="1" dirty="0"/>
          </a:p>
        </p:txBody>
      </p:sp>
      <p:sp>
        <p:nvSpPr>
          <p:cNvPr id="19" name="テキスト ボックス 18"/>
          <p:cNvSpPr txBox="1"/>
          <p:nvPr/>
        </p:nvSpPr>
        <p:spPr>
          <a:xfrm>
            <a:off x="4069080" y="6334780"/>
            <a:ext cx="1124026" cy="523220"/>
          </a:xfrm>
          <a:prstGeom prst="rect">
            <a:avLst/>
          </a:prstGeom>
          <a:noFill/>
        </p:spPr>
        <p:txBody>
          <a:bodyPr wrap="none" rtlCol="0">
            <a:spAutoFit/>
          </a:bodyPr>
          <a:lstStyle/>
          <a:p>
            <a:r>
              <a:rPr lang="en-US" altLang="ja-JP" sz="2800" i="1" dirty="0" smtClean="0"/>
              <a:t>t</a:t>
            </a:r>
            <a:r>
              <a:rPr kumimoji="1" lang="en-US" altLang="ja-JP" sz="2800" i="1" dirty="0" smtClean="0"/>
              <a:t>=0.01</a:t>
            </a:r>
            <a:endParaRPr kumimoji="1" lang="ja-JP" altLang="en-US" sz="2800" i="1" dirty="0"/>
          </a:p>
        </p:txBody>
      </p:sp>
      <p:sp>
        <p:nvSpPr>
          <p:cNvPr id="20" name="テキスト ボックス 19"/>
          <p:cNvSpPr txBox="1"/>
          <p:nvPr/>
        </p:nvSpPr>
        <p:spPr>
          <a:xfrm>
            <a:off x="6457950" y="6334780"/>
            <a:ext cx="1306768" cy="523220"/>
          </a:xfrm>
          <a:prstGeom prst="rect">
            <a:avLst/>
          </a:prstGeom>
          <a:noFill/>
        </p:spPr>
        <p:txBody>
          <a:bodyPr wrap="none" rtlCol="0">
            <a:spAutoFit/>
          </a:bodyPr>
          <a:lstStyle/>
          <a:p>
            <a:r>
              <a:rPr lang="en-US" altLang="ja-JP" sz="2800" i="1" dirty="0" smtClean="0"/>
              <a:t>t</a:t>
            </a:r>
            <a:r>
              <a:rPr kumimoji="1" lang="en-US" altLang="ja-JP" sz="2800" i="1" dirty="0" smtClean="0"/>
              <a:t>=0.001</a:t>
            </a:r>
            <a:endParaRPr kumimoji="1" lang="ja-JP" altLang="en-US" sz="2800" i="1" dirty="0"/>
          </a:p>
        </p:txBody>
      </p:sp>
      <p:sp>
        <p:nvSpPr>
          <p:cNvPr id="21" name="テキスト ボックス 20"/>
          <p:cNvSpPr txBox="1"/>
          <p:nvPr/>
        </p:nvSpPr>
        <p:spPr>
          <a:xfrm>
            <a:off x="8995410" y="6334780"/>
            <a:ext cx="1489510" cy="523220"/>
          </a:xfrm>
          <a:prstGeom prst="rect">
            <a:avLst/>
          </a:prstGeom>
          <a:noFill/>
        </p:spPr>
        <p:txBody>
          <a:bodyPr wrap="none" rtlCol="0">
            <a:spAutoFit/>
          </a:bodyPr>
          <a:lstStyle/>
          <a:p>
            <a:r>
              <a:rPr lang="en-US" altLang="ja-JP" sz="2800" i="1" dirty="0" smtClean="0"/>
              <a:t>t</a:t>
            </a:r>
            <a:r>
              <a:rPr kumimoji="1" lang="en-US" altLang="ja-JP" sz="2800" i="1" dirty="0" smtClean="0"/>
              <a:t>=0.0001</a:t>
            </a:r>
            <a:endParaRPr kumimoji="1" lang="ja-JP" altLang="en-US" sz="2800" i="1" dirty="0"/>
          </a:p>
        </p:txBody>
      </p:sp>
    </p:spTree>
    <p:extLst>
      <p:ext uri="{BB962C8B-B14F-4D97-AF65-F5344CB8AC3E}">
        <p14:creationId xmlns:p14="http://schemas.microsoft.com/office/powerpoint/2010/main" val="1658283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6" y="1037770"/>
            <a:ext cx="11244943" cy="134257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a:t>
            </a:r>
            <a:r>
              <a:rPr lang="en-US" altLang="ja-JP" sz="4000" dirty="0" smtClean="0"/>
              <a:t>: Wiener filter</a:t>
            </a:r>
            <a:endParaRPr kumimoji="1" lang="ja-JP" altLang="en-US" sz="4000" dirty="0"/>
          </a:p>
        </p:txBody>
      </p:sp>
      <mc:AlternateContent xmlns:mc="http://schemas.openxmlformats.org/markup-compatibility/2006" xmlns:a14="http://schemas.microsoft.com/office/drawing/2010/main">
        <mc:Choice Requires="a14">
          <p:sp>
            <p:nvSpPr>
              <p:cNvPr id="16" name="正方形/長方形 15"/>
              <p:cNvSpPr/>
              <p:nvPr/>
            </p:nvSpPr>
            <p:spPr>
              <a:xfrm>
                <a:off x="941614" y="1170804"/>
                <a:ext cx="56569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941614" y="1170804"/>
                <a:ext cx="56569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712270" y="1085334"/>
                <a:ext cx="3965637" cy="1323439"/>
              </a:xfrm>
              <a:prstGeom prst="rect">
                <a:avLst/>
              </a:prstGeom>
            </p:spPr>
            <p:txBody>
              <a:bodyPr wrap="none">
                <a:spAutoFit/>
              </a:bodyPr>
              <a:lstStyle/>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6712270" y="1085334"/>
                <a:ext cx="3965637" cy="1323439"/>
              </a:xfrm>
              <a:prstGeom prst="rect">
                <a:avLst/>
              </a:prstGeom>
              <a:blipFill rotWithShape="0">
                <a:blip r:embed="rId4"/>
                <a:stretch>
                  <a:fillRect l="-614" t="-2304" r="-1229" b="-7373"/>
                </a:stretch>
              </a:blipFill>
            </p:spPr>
            <p:txBody>
              <a:bodyPr/>
              <a:lstStyle/>
              <a:p>
                <a:r>
                  <a:rPr lang="ja-JP" altLang="en-US">
                    <a:noFill/>
                  </a:rPr>
                  <a:t> </a:t>
                </a:r>
              </a:p>
            </p:txBody>
          </p:sp>
        </mc:Fallback>
      </mc:AlternateContent>
      <p:sp>
        <p:nvSpPr>
          <p:cNvPr id="43" name="テキスト ボックス 42"/>
          <p:cNvSpPr txBox="1"/>
          <p:nvPr/>
        </p:nvSpPr>
        <p:spPr>
          <a:xfrm>
            <a:off x="660400" y="2588986"/>
            <a:ext cx="11174382" cy="1631216"/>
          </a:xfrm>
          <a:prstGeom prst="rect">
            <a:avLst/>
          </a:prstGeom>
          <a:noFill/>
        </p:spPr>
        <p:txBody>
          <a:bodyPr wrap="square" rtlCol="0">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先の単純な手法の問題点（</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ノイズ無視・</a:t>
            </a: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が</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ゼロに近いときに困る</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）を改善</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周波数空間において元画像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と復元画像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M</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の平均二乗誤差を最小化</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600"/>
              </a:spcBef>
              <a:buFont typeface="Arial" panose="020B0604020202020204" pitchFamily="34" charset="0"/>
              <a:buChar char="•"/>
            </a:pPr>
            <a:endParaRPr kumimoji="1"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正方形/長方形 43"/>
          <p:cNvSpPr/>
          <p:nvPr/>
        </p:nvSpPr>
        <p:spPr>
          <a:xfrm>
            <a:off x="5552810" y="6581001"/>
            <a:ext cx="6639190" cy="276999"/>
          </a:xfrm>
          <a:prstGeom prst="rect">
            <a:avLst/>
          </a:prstGeom>
        </p:spPr>
        <p:txBody>
          <a:bodyPr wrap="none">
            <a:spAutoFit/>
          </a:bodyPr>
          <a:lstStyle/>
          <a:p>
            <a:r>
              <a:rPr lang="ja-JP" altLang="en-US" sz="1200" dirty="0" smtClean="0"/>
              <a:t>導出の参考　</a:t>
            </a:r>
            <a:r>
              <a:rPr lang="en-US" altLang="ja-JP" sz="1200" dirty="0"/>
              <a:t>[http://web.engr.oregonstate.edu/~sinisa/courses/OSU/ECE468/lectures/ECE468_13.pdf</a:t>
            </a:r>
            <a:r>
              <a:rPr lang="en-US" altLang="ja-JP" sz="1200" dirty="0" smtClean="0"/>
              <a:t>]</a:t>
            </a:r>
            <a:endParaRPr lang="ja-JP" altLang="en-US" sz="1200" dirty="0"/>
          </a:p>
        </p:txBody>
      </p:sp>
      <mc:AlternateContent xmlns:mc="http://schemas.openxmlformats.org/markup-compatibility/2006" xmlns:a14="http://schemas.microsoft.com/office/drawing/2010/main">
        <mc:Choice Requires="a14">
          <p:sp>
            <p:nvSpPr>
              <p:cNvPr id="3" name="正方形/長方形 2"/>
              <p:cNvSpPr/>
              <p:nvPr/>
            </p:nvSpPr>
            <p:spPr>
              <a:xfrm>
                <a:off x="3180970" y="3565466"/>
                <a:ext cx="5621732"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180970" y="3565466"/>
                <a:ext cx="5621732" cy="988540"/>
              </a:xfrm>
              <a:prstGeom prst="rect">
                <a:avLst/>
              </a:prstGeom>
              <a:blipFill rotWithShape="0">
                <a:blip r:embed="rId5"/>
                <a:stretch>
                  <a:fillRect/>
                </a:stretch>
              </a:blipFill>
            </p:spPr>
            <p:txBody>
              <a:bodyPr/>
              <a:lstStyle/>
              <a:p>
                <a:r>
                  <a:rPr lang="ja-JP" altLang="en-US">
                    <a:noFill/>
                  </a:rPr>
                  <a:t> </a:t>
                </a:r>
              </a:p>
            </p:txBody>
          </p:sp>
        </mc:Fallback>
      </mc:AlternateContent>
      <p:sp>
        <p:nvSpPr>
          <p:cNvPr id="5" name="正方形/長方形 4"/>
          <p:cNvSpPr/>
          <p:nvPr/>
        </p:nvSpPr>
        <p:spPr>
          <a:xfrm>
            <a:off x="708744" y="4594164"/>
            <a:ext cx="3518912" cy="400110"/>
          </a:xfrm>
          <a:prstGeom prst="rect">
            <a:avLst/>
          </a:prstGeom>
        </p:spPr>
        <p:txBody>
          <a:bodyPr wrap="none">
            <a:spAutoFit/>
          </a:bodyPr>
          <a:lstStyle/>
          <a:p>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この解として以下が得られる</a:t>
            </a:r>
            <a:endParaRPr lang="ja-JP" altLang="en-US" sz="2000" dirty="0"/>
          </a:p>
        </p:txBody>
      </p:sp>
      <mc:AlternateContent xmlns:mc="http://schemas.openxmlformats.org/markup-compatibility/2006" xmlns:a14="http://schemas.microsoft.com/office/drawing/2010/main">
        <mc:Choice Requires="a14">
          <p:sp>
            <p:nvSpPr>
              <p:cNvPr id="28" name="正方形/長方形 27"/>
              <p:cNvSpPr/>
              <p:nvPr/>
            </p:nvSpPr>
            <p:spPr>
              <a:xfrm>
                <a:off x="3790570" y="5016895"/>
                <a:ext cx="4579202" cy="688778"/>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oMath>
                </a14:m>
                <a:r>
                  <a:rPr lang="en-US" altLang="ja-JP" sz="2400" dirty="0" smtClean="0"/>
                  <a:t> =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den>
                    </m:f>
                  </m:oMath>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3790570" y="5016895"/>
                <a:ext cx="4579202" cy="688778"/>
              </a:xfrm>
              <a:prstGeom prst="rect">
                <a:avLst/>
              </a:prstGeom>
              <a:blipFill rotWithShape="0">
                <a:blip r:embed="rId6"/>
                <a:stretch>
                  <a:fillRect b="-17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08744" y="6016561"/>
                <a:ext cx="1060809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ここで、ノイズ</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N</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と元画像</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F</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は不明なので</a:t>
                </a:r>
                <a14:m>
                  <m:oMath xmlns:m="http://schemas.openxmlformats.org/officeDocument/2006/math">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b="0" i="0"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𝜖</m:t>
                    </m:r>
                  </m:oMath>
                </a14:m>
                <a:r>
                  <a:rPr lang="ja-JP" altLang="en-US" sz="2000" dirty="0" smtClean="0">
                    <a:latin typeface="メイリオ" panose="020B0604030504040204" pitchFamily="50" charset="-128"/>
                    <a:ea typeface="メイリオ" panose="020B0604030504040204" pitchFamily="50" charset="-128"/>
                  </a:rPr>
                  <a:t> 置いて上の式が得られる </a:t>
                </a:r>
                <a:endParaRPr lang="ja-JP" altLang="en-US" sz="20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708744" y="6016561"/>
                <a:ext cx="10608097" cy="400110"/>
              </a:xfrm>
              <a:prstGeom prst="rect">
                <a:avLst/>
              </a:prstGeom>
              <a:blipFill>
                <a:blip r:embed="rId7"/>
                <a:stretch>
                  <a:fillRect l="-575" t="-7576"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94284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a:latin typeface="Times New Roman" panose="02020603050405020304" pitchFamily="18" charset="0"/>
                <a:cs typeface="Times New Roman" panose="02020603050405020304" pitchFamily="18" charset="0"/>
              </a:rPr>
              <a:t>点広がり</a:t>
            </a:r>
            <a:r>
              <a:rPr lang="ja-JP" altLang="en-US" sz="4000" dirty="0" smtClean="0">
                <a:latin typeface="Times New Roman" panose="02020603050405020304" pitchFamily="18" charset="0"/>
                <a:cs typeface="Times New Roman" panose="02020603050405020304" pitchFamily="18" charset="0"/>
              </a:rPr>
              <a:t>関数 </a:t>
            </a:r>
            <a:r>
              <a:rPr lang="en-US" altLang="ja-JP" sz="4000" i="1" dirty="0" smtClean="0">
                <a:latin typeface="Times New Roman" panose="02020603050405020304" pitchFamily="18" charset="0"/>
                <a:cs typeface="Times New Roman" panose="02020603050405020304" pitchFamily="18" charset="0"/>
              </a:rPr>
              <a:t>h </a:t>
            </a:r>
            <a:r>
              <a:rPr lang="ja-JP" altLang="en-US" sz="4000" dirty="0" smtClean="0">
                <a:latin typeface="Times New Roman" panose="02020603050405020304" pitchFamily="18" charset="0"/>
                <a:cs typeface="Times New Roman" panose="02020603050405020304" pitchFamily="18" charset="0"/>
              </a:rPr>
              <a:t>の</a:t>
            </a:r>
            <a:r>
              <a:rPr lang="ja-JP" altLang="en-US" sz="4000" dirty="0">
                <a:latin typeface="Times New Roman" panose="02020603050405020304" pitchFamily="18" charset="0"/>
                <a:cs typeface="Times New Roman" panose="02020603050405020304" pitchFamily="18" charset="0"/>
              </a:rPr>
              <a:t>フーリエ</a:t>
            </a:r>
            <a:r>
              <a:rPr lang="ja-JP" altLang="en-US" sz="4000" dirty="0" smtClean="0">
                <a:latin typeface="Times New Roman" panose="02020603050405020304" pitchFamily="18" charset="0"/>
                <a:cs typeface="Times New Roman" panose="02020603050405020304" pitchFamily="18" charset="0"/>
              </a:rPr>
              <a:t>変換 </a:t>
            </a:r>
            <a:r>
              <a:rPr lang="en-US" altLang="ja-JP" sz="4000" i="1" dirty="0" smtClean="0">
                <a:latin typeface="Times New Roman" panose="02020603050405020304" pitchFamily="18" charset="0"/>
                <a:cs typeface="Times New Roman" panose="02020603050405020304" pitchFamily="18" charset="0"/>
              </a:rPr>
              <a:t>H </a:t>
            </a:r>
            <a:r>
              <a:rPr lang="ja-JP" altLang="en-US" sz="4000" i="1" dirty="0" smtClean="0">
                <a:latin typeface="Times New Roman" panose="02020603050405020304" pitchFamily="18" charset="0"/>
                <a:cs typeface="Times New Roman" panose="02020603050405020304" pitchFamily="18" charset="0"/>
              </a:rPr>
              <a:t>について</a:t>
            </a:r>
            <a:endParaRPr kumimoji="1" lang="ja-JP" altLang="en-US" sz="4000" i="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56</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500" y="1079500"/>
            <a:ext cx="2222500" cy="22225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1092200"/>
            <a:ext cx="2222500" cy="2222500"/>
          </a:xfrm>
          <a:prstGeom prst="rect">
            <a:avLst/>
          </a:prstGeom>
        </p:spPr>
      </p:pic>
      <mc:AlternateContent xmlns:mc="http://schemas.openxmlformats.org/markup-compatibility/2006" xmlns:a14="http://schemas.microsoft.com/office/drawing/2010/main">
        <mc:Choice Requires="a14">
          <p:sp>
            <p:nvSpPr>
              <p:cNvPr id="28" name="正方形/長方形 27"/>
              <p:cNvSpPr/>
              <p:nvPr/>
            </p:nvSpPr>
            <p:spPr>
              <a:xfrm>
                <a:off x="601687" y="1364938"/>
                <a:ext cx="6194645" cy="1506310"/>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がガウシアンなら</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もガウシアン</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広がりを表す</a:t>
                </a:r>
                <a14:m>
                  <m:oMath xmlns:m="http://schemas.openxmlformats.org/officeDocument/2006/math">
                    <m:r>
                      <a:rPr lang="en-US" altLang="ja-JP" sz="2400" i="1">
                        <a:latin typeface="Cambria Math" panose="02040503050406030204" pitchFamily="18" charset="0"/>
                      </a:rPr>
                      <m:t>𝜎</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は逆数になる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sz="2400" b="0" i="1" smtClean="0">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b="0" i="1" smtClean="0">
                                <a:latin typeface="Cambria Math" panose="02040503050406030204" pitchFamily="18" charset="0"/>
                              </a:rPr>
                              <m:t>2</m:t>
                            </m:r>
                          </m:sup>
                        </m:sSup>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b="0" i="1" smtClean="0">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𝐻</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d>
                              <m:dPr>
                                <m:ctrlPr>
                                  <a:rPr lang="en-US" altLang="ja-JP" sz="2400" b="0" i="1" smtClean="0">
                                    <a:latin typeface="Cambria Math" panose="02040503050406030204" pitchFamily="18" charset="0"/>
                                  </a:rPr>
                                </m:ctrlPr>
                              </m:dPr>
                              <m:e>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𝑢</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2</m:t>
                                    </m:r>
                                  </m:sup>
                                </m:sSup>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601687" y="1364938"/>
                <a:ext cx="6194645" cy="1506310"/>
              </a:xfrm>
              <a:prstGeom prst="rect">
                <a:avLst/>
              </a:prstGeom>
              <a:blipFill rotWithShape="0">
                <a:blip r:embed="rId5"/>
                <a:stretch>
                  <a:fillRect l="-1280" t="-32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125813" y="28760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125813" y="2876034"/>
                <a:ext cx="912173" cy="369332"/>
              </a:xfrm>
              <a:prstGeom prst="rect">
                <a:avLst/>
              </a:prstGeom>
              <a:blipFill rotWithShape="0">
                <a:blip r:embed="rId6"/>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585684" y="28760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585684" y="2876034"/>
                <a:ext cx="962186" cy="369332"/>
              </a:xfrm>
              <a:prstGeom prst="rect">
                <a:avLst/>
              </a:prstGeom>
              <a:blipFill rotWithShape="0">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601687" y="3727138"/>
                <a:ext cx="6328592" cy="2022413"/>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が手ブレによる線分形状をもつと</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sinc</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関数に</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h</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i="1">
                        <a:latin typeface="Cambria Math" panose="02040503050406030204" pitchFamily="18" charset="0"/>
                      </a:rPr>
                      <m:t>=</m:t>
                    </m:r>
                    <m:d>
                      <m:dPr>
                        <m:begChr m:val="{"/>
                        <m:endChr m:val=""/>
                        <m:ctrlPr>
                          <a:rPr lang="en-US" altLang="ja-JP"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f>
                                <m:fPr>
                                  <m:ctrlPr>
                                    <a:rPr lang="en-US" altLang="ja-JP" b="0" i="1" smtClean="0">
                                      <a:latin typeface="Cambria Math" panose="02040503050406030204" pitchFamily="18" charset="0"/>
                                    </a:rPr>
                                  </m:ctrlPr>
                                </m:fPr>
                                <m:num>
                                  <m:r>
                                    <m:rPr>
                                      <m:brk m:alnAt="7"/>
                                    </m:rP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r>
                                    <m:rPr>
                                      <m:brk m:alnAt="7"/>
                                    </m:rPr>
                                    <a:rPr lang="en-US" altLang="ja-JP" b="0" i="1" smtClean="0">
                                      <a:latin typeface="Cambria Math" panose="02040503050406030204" pitchFamily="18" charset="0"/>
                                    </a:rPr>
                                    <m:t>𝑊</m:t>
                                  </m:r>
                                </m:den>
                              </m:f>
                            </m:e>
                            <m:e>
                              <m:r>
                                <a:rPr lang="en-US" altLang="ja-JP" b="0" i="1" smtClean="0">
                                  <a:latin typeface="Cambria Math" panose="02040503050406030204" pitchFamily="18" charset="0"/>
                                </a:rPr>
                                <m:t>𝑖𝑓</m:t>
                              </m:r>
                              <m:r>
                                <a:rPr lang="en-US" altLang="ja-JP" b="0" i="1" smtClean="0">
                                  <a:latin typeface="Cambria Math" panose="02040503050406030204" pitchFamily="18" charset="0"/>
                                </a:rPr>
                                <m:t> </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b="0" i="1" smtClean="0">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e>
                              </m:d>
                              <m:r>
                                <a:rPr lang="en-US" altLang="ja-JP" b="0" i="1" smtClean="0">
                                  <a:latin typeface="Cambria Math" panose="02040503050406030204" pitchFamily="18" charset="0"/>
                                </a:rPr>
                                <m:t>≤</m:t>
                              </m:r>
                              <m:r>
                                <a:rPr lang="en-US" altLang="ja-JP" i="1">
                                  <a:latin typeface="Cambria Math" panose="02040503050406030204" pitchFamily="18" charset="0"/>
                                </a:rPr>
                                <m:t>𝑤</m:t>
                              </m:r>
                              <m:r>
                                <a:rPr lang="en-US" altLang="ja-JP" b="0" i="1" smtClean="0">
                                  <a:latin typeface="Cambria Math" panose="02040503050406030204" pitchFamily="18" charset="0"/>
                                </a:rPr>
                                <m:t> &amp; </m:t>
                              </m:r>
                              <m:r>
                                <a:rPr lang="en-US" altLang="ja-JP" i="1">
                                  <a:latin typeface="Cambria Math" panose="02040503050406030204" pitchFamily="18" charset="0"/>
                                </a:rPr>
                                <m:t>𝑥</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i="1">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𝑜𝑡h𝑒𝑟𝑤𝑖𝑠𝑒</m:t>
                              </m:r>
                            </m:e>
                          </m:mr>
                        </m:m>
                      </m:e>
                    </m:d>
                    <m:r>
                      <a:rPr lang="en-US" altLang="ja-JP">
                        <a:latin typeface="Cambria Math" panose="02040503050406030204" pitchFamily="18" charset="0"/>
                      </a:rPr>
                      <m:t> </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𝐻</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func>
                          <m:funcPr>
                            <m:ctrlPr>
                              <a:rPr lang="en-US" altLang="ja-JP" b="0" i="1" smtClean="0">
                                <a:latin typeface="Cambria Math" panose="02040503050406030204" pitchFamily="18" charset="0"/>
                              </a:rPr>
                            </m:ctrlPr>
                          </m:funcPr>
                          <m:fName>
                            <m:r>
                              <m:rPr>
                                <m:sty m:val="p"/>
                              </m:rPr>
                              <a:rPr lang="en-US" altLang="ja-JP"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𝑤</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𝑢</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b="0"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b="0" i="1" smtClean="0">
                                                <a:latin typeface="Cambria Math" panose="02040503050406030204" pitchFamily="18" charset="0"/>
                                              </a:rPr>
                                              <m:t>𝜃</m:t>
                                            </m:r>
                                          </m:e>
                                        </m:func>
                                      </m:e>
                                    </m:func>
                                  </m:e>
                                </m:d>
                              </m:e>
                            </m:d>
                          </m:e>
                        </m:func>
                      </m:num>
                      <m:den>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𝑢</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r>
                                  <a:rPr lang="en-US" altLang="ja-JP" i="1">
                                    <a:latin typeface="Cambria Math" panose="02040503050406030204" pitchFamily="18" charset="0"/>
                                  </a:rPr>
                                  <m:t>+</m:t>
                                </m:r>
                                <m:r>
                                  <a:rPr lang="en-US" altLang="ja-JP" i="1">
                                    <a:latin typeface="Cambria Math" panose="02040503050406030204" pitchFamily="18" charset="0"/>
                                  </a:rPr>
                                  <m:t>𝑣</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e>
                            </m:func>
                          </m:e>
                        </m:d>
                      </m:den>
                    </m:f>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601687" y="3727138"/>
                <a:ext cx="6328592" cy="2022413"/>
              </a:xfrm>
              <a:prstGeom prst="rect">
                <a:avLst/>
              </a:prstGeom>
              <a:blipFill rotWithShape="0">
                <a:blip r:embed="rId8"/>
                <a:stretch>
                  <a:fillRect l="-1252" t="-24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54251" y="6416341"/>
                <a:ext cx="7989238" cy="441659"/>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note :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実装の際は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i="1" dirty="0" err="1" smtClean="0">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は画素位置に </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𝑢</m:t>
                        </m:r>
                      </m:e>
                      <m:sup>
                        <m:r>
                          <a:rPr lang="en-US" altLang="ja-JP" sz="1600" b="0" i="1" smtClean="0">
                            <a:latin typeface="Cambria Math" panose="02040503050406030204" pitchFamily="18" charset="0"/>
                          </a:rPr>
                          <m:t>′</m:t>
                        </m:r>
                      </m:sup>
                    </m:sSup>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2</m:t>
                        </m:r>
                        <m:r>
                          <a:rPr lang="en-US" altLang="ja-JP" sz="1600" b="0" i="1" smtClean="0">
                            <a:latin typeface="Cambria Math" panose="02040503050406030204" pitchFamily="18" charset="0"/>
                          </a:rPr>
                          <m:t>𝜋</m:t>
                        </m:r>
                      </m:num>
                      <m:den>
                        <m:r>
                          <a:rPr lang="en-US" altLang="ja-JP" sz="1600" b="0" i="1" smtClean="0">
                            <a:latin typeface="Cambria Math" panose="02040503050406030204" pitchFamily="18" charset="0"/>
                          </a:rPr>
                          <m:t>𝑊</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𝑢</m:t>
                    </m:r>
                    <m:r>
                      <a:rPr lang="en-US" altLang="ja-JP" sz="1600" b="0" i="1" smtClean="0">
                        <a:latin typeface="Cambria Math" panose="02040503050406030204" pitchFamily="18" charset="0"/>
                      </a:rPr>
                      <m:t>,  </m:t>
                    </m:r>
                    <m:sSup>
                      <m:sSupPr>
                        <m:ctrlPr>
                          <a:rPr lang="en-US" altLang="ja-JP" sz="1600" i="1">
                            <a:latin typeface="Cambria Math" panose="02040503050406030204" pitchFamily="18" charset="0"/>
                          </a:rPr>
                        </m:ctrlPr>
                      </m:sSupPr>
                      <m:e>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𝑣</m:t>
                        </m:r>
                      </m:e>
                      <m:sup>
                        <m:r>
                          <a:rPr lang="en-US" altLang="ja-JP" sz="1600" i="1">
                            <a:latin typeface="Cambria Math" panose="02040503050406030204" pitchFamily="18" charset="0"/>
                          </a:rPr>
                          <m:t>′</m:t>
                        </m:r>
                      </m:sup>
                    </m:sSup>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2</m:t>
                        </m:r>
                        <m:r>
                          <a:rPr lang="en-US" altLang="ja-JP" sz="1600" i="1">
                            <a:latin typeface="Cambria Math" panose="02040503050406030204" pitchFamily="18" charset="0"/>
                          </a:rPr>
                          <m:t>𝜋</m:t>
                        </m:r>
                      </m:num>
                      <m:den>
                        <m:r>
                          <a:rPr lang="en-US" altLang="ja-JP" sz="1600" b="0" i="1" smtClean="0">
                            <a:latin typeface="Cambria Math" panose="02040503050406030204" pitchFamily="18" charset="0"/>
                          </a:rPr>
                          <m:t>𝐻</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𝑣</m:t>
                    </m:r>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と正規化して利用する</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54251" y="6416341"/>
                <a:ext cx="7989238" cy="441659"/>
              </a:xfrm>
              <a:prstGeom prst="rect">
                <a:avLst/>
              </a:prstGeom>
              <a:blipFill rotWithShape="0">
                <a:blip r:embed="rId9"/>
                <a:stretch>
                  <a:fillRect l="-458" b="-11111"/>
                </a:stretch>
              </a:blipFill>
            </p:spPr>
            <p:txBody>
              <a:bodyPr/>
              <a:lstStyle/>
              <a:p>
                <a:r>
                  <a:rPr lang="ja-JP" altLang="en-US">
                    <a:noFill/>
                  </a:rPr>
                  <a:t> </a:t>
                </a:r>
              </a:p>
            </p:txBody>
          </p:sp>
        </mc:Fallback>
      </mc:AlternateContent>
      <p:sp>
        <p:nvSpPr>
          <p:cNvPr id="42" name="正方形/長方形 41"/>
          <p:cNvSpPr/>
          <p:nvPr/>
        </p:nvSpPr>
        <p:spPr>
          <a:xfrm>
            <a:off x="554251" y="6086141"/>
            <a:ext cx="3171061" cy="338554"/>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w: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線分の長さ、</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線分の傾き</a:t>
            </a:r>
            <a:endParaRPr lang="ja-JP" altLang="en-US" sz="1600" dirty="0"/>
          </a:p>
        </p:txBody>
      </p:sp>
      <p:pic>
        <p:nvPicPr>
          <p:cNvPr id="10" name="図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01200" y="3784600"/>
            <a:ext cx="2235200" cy="2235200"/>
          </a:xfrm>
          <a:prstGeom prst="rect">
            <a:avLst/>
          </a:prstGeom>
        </p:spPr>
      </p:pic>
      <p:pic>
        <p:nvPicPr>
          <p:cNvPr id="11" name="図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6600" y="3784600"/>
            <a:ext cx="2235200" cy="2235200"/>
          </a:xfrm>
          <a:prstGeom prst="rect">
            <a:avLst/>
          </a:prstGeom>
        </p:spPr>
      </p:pic>
      <mc:AlternateContent xmlns:mc="http://schemas.openxmlformats.org/markup-compatibility/2006" xmlns:a14="http://schemas.microsoft.com/office/drawing/2010/main">
        <mc:Choice Requires="a14">
          <p:sp>
            <p:nvSpPr>
              <p:cNvPr id="45" name="正方形/長方形 44"/>
              <p:cNvSpPr/>
              <p:nvPr/>
            </p:nvSpPr>
            <p:spPr>
              <a:xfrm>
                <a:off x="7125813" y="56065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7125813" y="5606534"/>
                <a:ext cx="912173" cy="369332"/>
              </a:xfrm>
              <a:prstGeom prst="rect">
                <a:avLst/>
              </a:prstGeom>
              <a:blipFill rotWithShape="0">
                <a:blip r:embed="rId12"/>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585684" y="56065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585684" y="5606534"/>
                <a:ext cx="962186" cy="369332"/>
              </a:xfrm>
              <a:prstGeom prst="rect">
                <a:avLst/>
              </a:prstGeom>
              <a:blipFill rotWithShape="0">
                <a:blip r:embed="rId13"/>
                <a:stretch>
                  <a:fillRect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047506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57</a:t>
            </a:fld>
            <a:endParaRPr lang="ja-JP" altLang="en-US"/>
          </a:p>
        </p:txBody>
      </p:sp>
      <p:sp>
        <p:nvSpPr>
          <p:cNvPr id="15" name="正方形/長方形 14"/>
          <p:cNvSpPr/>
          <p:nvPr/>
        </p:nvSpPr>
        <p:spPr>
          <a:xfrm>
            <a:off x="1304430" y="1080980"/>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144910" y="1080980"/>
            <a:ext cx="2034083"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8905380" y="1080980"/>
            <a:ext cx="238558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404885" y="1533751"/>
            <a:ext cx="7766217" cy="2806019"/>
            <a:chOff x="-436942" y="1170894"/>
            <a:chExt cx="12305563" cy="4446135"/>
          </a:xfrm>
        </p:grpSpPr>
        <p:pic>
          <p:nvPicPr>
            <p:cNvPr id="19" name="図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pic>
        <p:nvPicPr>
          <p:cNvPr id="21" name="図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84" y="4513942"/>
            <a:ext cx="2960915" cy="2220687"/>
          </a:xfrm>
          <a:prstGeom prst="rect">
            <a:avLst/>
          </a:prstGeom>
        </p:spPr>
      </p:pic>
      <p:sp>
        <p:nvSpPr>
          <p:cNvPr id="22" name="タイトル 1"/>
          <p:cNvSpPr txBox="1">
            <a:spLocks/>
          </p:cNvSpPr>
          <p:nvPr/>
        </p:nvSpPr>
        <p:spPr>
          <a:xfrm>
            <a:off x="4573813" y="4962072"/>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p>
          <a:p>
            <a:r>
              <a:rPr lang="en-US" altLang="ja-JP" sz="3200" dirty="0" smtClean="0"/>
              <a:t>σ = 6</a:t>
            </a:r>
            <a:r>
              <a:rPr lang="ja-JP" altLang="en-US" sz="3200" dirty="0" smtClean="0"/>
              <a:t>のガウシアン</a:t>
            </a:r>
            <a:endParaRPr lang="en-US" altLang="ja-JP" sz="3200" dirty="0" smtClean="0"/>
          </a:p>
          <a:p>
            <a:r>
              <a:rPr lang="en-US" altLang="ja-JP" sz="3200" dirty="0"/>
              <a:t>ε = 0.00001</a:t>
            </a:r>
            <a:endParaRPr lang="ja-JP" altLang="en-US" sz="3200"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359" y="1542456"/>
            <a:ext cx="3731641" cy="2798731"/>
          </a:xfrm>
          <a:prstGeom prst="rect">
            <a:avLst/>
          </a:prstGeom>
        </p:spPr>
      </p:pic>
    </p:spTree>
    <p:extLst>
      <p:ext uri="{BB962C8B-B14F-4D97-AF65-F5344CB8AC3E}">
        <p14:creationId xmlns:p14="http://schemas.microsoft.com/office/powerpoint/2010/main" val="29825153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58</a:t>
            </a:fld>
            <a:endParaRPr lang="ja-JP" altLang="en-US"/>
          </a:p>
        </p:txBody>
      </p:sp>
      <p:sp>
        <p:nvSpPr>
          <p:cNvPr id="11" name="タイトル 1"/>
          <p:cNvSpPr txBox="1">
            <a:spLocks/>
          </p:cNvSpPr>
          <p:nvPr/>
        </p:nvSpPr>
        <p:spPr>
          <a:xfrm>
            <a:off x="3999322" y="5043458"/>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w</a:t>
            </a:r>
            <a:r>
              <a:rPr lang="en-US" altLang="ja-JP" sz="3200" dirty="0" smtClean="0">
                <a:latin typeface="Times New Roman" panose="02020603050405020304" pitchFamily="18" charset="0"/>
                <a:cs typeface="Times New Roman" panose="02020603050405020304" pitchFamily="18" charset="0"/>
              </a:rPr>
              <a:t> = 20, θ=0.8π </a:t>
            </a:r>
            <a:r>
              <a:rPr lang="ja-JP" altLang="en-US" sz="3200" dirty="0" smtClean="0">
                <a:latin typeface="Times New Roman" panose="02020603050405020304" pitchFamily="18" charset="0"/>
                <a:cs typeface="Times New Roman" panose="02020603050405020304" pitchFamily="18" charset="0"/>
              </a:rPr>
              <a:t>の線分カーネル</a:t>
            </a:r>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ε = 0.00001</a:t>
            </a:r>
            <a:endParaRPr lang="ja-JP" altLang="en-US" sz="3200" dirty="0">
              <a:latin typeface="Times New Roman" panose="02020603050405020304" pitchFamily="18" charset="0"/>
              <a:cs typeface="Times New Roman" panose="02020603050405020304" pitchFamily="18" charset="0"/>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52" y="4463753"/>
            <a:ext cx="2990768" cy="2243077"/>
          </a:xfrm>
          <a:prstGeom prst="rect">
            <a:avLst/>
          </a:prstGeom>
        </p:spPr>
      </p:pic>
      <p:grpSp>
        <p:nvGrpSpPr>
          <p:cNvPr id="14" name="グループ化 13"/>
          <p:cNvGrpSpPr/>
          <p:nvPr/>
        </p:nvGrpSpPr>
        <p:grpSpPr>
          <a:xfrm>
            <a:off x="358264" y="1440856"/>
            <a:ext cx="7700721" cy="2813059"/>
            <a:chOff x="476250" y="985837"/>
            <a:chExt cx="10616713" cy="3878265"/>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985837"/>
              <a:ext cx="5162550" cy="387191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5" y="985837"/>
              <a:ext cx="5171018" cy="3878265"/>
            </a:xfrm>
            <a:prstGeom prst="rect">
              <a:avLst/>
            </a:prstGeom>
          </p:spPr>
        </p:pic>
      </p:grpSp>
      <p:sp>
        <p:nvSpPr>
          <p:cNvPr id="15" name="正方形/長方形 14"/>
          <p:cNvSpPr/>
          <p:nvPr/>
        </p:nvSpPr>
        <p:spPr>
          <a:xfrm>
            <a:off x="1536660" y="1066466"/>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377140" y="1066466"/>
            <a:ext cx="1725601"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9137610" y="1066466"/>
            <a:ext cx="2018501"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610" y="1454467"/>
            <a:ext cx="3745231" cy="2808923"/>
          </a:xfrm>
          <a:prstGeom prst="rect">
            <a:avLst/>
          </a:prstGeom>
        </p:spPr>
      </p:pic>
    </p:spTree>
    <p:extLst>
      <p:ext uri="{BB962C8B-B14F-4D97-AF65-F5344CB8AC3E}">
        <p14:creationId xmlns:p14="http://schemas.microsoft.com/office/powerpoint/2010/main" val="28100899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32707" y="3628570"/>
            <a:ext cx="5034644" cy="32294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152854"/>
            <a:ext cx="11473211" cy="733270"/>
          </a:xfrm>
        </p:spPr>
        <p:txBody>
          <a:bodyPr/>
          <a:lstStyle/>
          <a:p>
            <a:r>
              <a:rPr kumimoji="1" lang="ja-JP" altLang="en-US" dirty="0" smtClean="0"/>
              <a:t>まとめ</a:t>
            </a:r>
            <a:r>
              <a:rPr kumimoji="1" lang="en-US" altLang="ja-JP" dirty="0" smtClean="0"/>
              <a:t>: Deconvolution </a:t>
            </a:r>
            <a:endParaRPr kumimoji="1" lang="ja-JP" altLang="en-US" dirty="0"/>
          </a:p>
        </p:txBody>
      </p:sp>
      <p:sp>
        <p:nvSpPr>
          <p:cNvPr id="3" name="コンテンツ プレースホルダー 2"/>
          <p:cNvSpPr>
            <a:spLocks noGrp="1"/>
          </p:cNvSpPr>
          <p:nvPr>
            <p:ph idx="1"/>
          </p:nvPr>
        </p:nvSpPr>
        <p:spPr>
          <a:xfrm>
            <a:off x="457200" y="824836"/>
            <a:ext cx="11415486" cy="5296829"/>
          </a:xfrm>
        </p:spPr>
        <p:txBody>
          <a:bodyPr>
            <a:normAutofit/>
          </a:bodyPr>
          <a:lstStyle/>
          <a:p>
            <a:r>
              <a:rPr kumimoji="1" lang="en-US" altLang="ja-JP" sz="2400" dirty="0" smtClean="0">
                <a:latin typeface="Times New Roman" panose="02020603050405020304" pitchFamily="18" charset="0"/>
                <a:cs typeface="Times New Roman" panose="02020603050405020304" pitchFamily="18" charset="0"/>
              </a:rPr>
              <a:t>Deconvolution</a:t>
            </a:r>
            <a:r>
              <a:rPr kumimoji="1" lang="ja-JP" altLang="en-US" sz="2400" dirty="0" smtClean="0">
                <a:latin typeface="Times New Roman" panose="02020603050405020304" pitchFamily="18" charset="0"/>
                <a:cs typeface="Times New Roman" panose="02020603050405020304" pitchFamily="18" charset="0"/>
              </a:rPr>
              <a:t>（逆畳み込み）とは，</a:t>
            </a:r>
            <a:endParaRPr kumimoji="1" lang="en-US" altLang="ja-JP" sz="2400" dirty="0" smtClean="0">
              <a:latin typeface="Times New Roman" panose="02020603050405020304" pitchFamily="18" charset="0"/>
              <a:cs typeface="Times New Roman" panose="02020603050405020304" pitchFamily="18" charset="0"/>
            </a:endParaRPr>
          </a:p>
          <a:p>
            <a:pPr lvl="1"/>
            <a:r>
              <a:rPr kumimoji="1" lang="en-US" altLang="ja-JP" sz="2000" dirty="0" smtClean="0">
                <a:latin typeface="Times New Roman" panose="02020603050405020304" pitchFamily="18" charset="0"/>
                <a:cs typeface="Times New Roman" panose="02020603050405020304" pitchFamily="18" charset="0"/>
              </a:rPr>
              <a:t>『</a:t>
            </a:r>
            <a:r>
              <a:rPr kumimoji="1" lang="ja-JP" altLang="en-US" sz="2000" dirty="0" smtClean="0">
                <a:latin typeface="Times New Roman" panose="02020603050405020304" pitchFamily="18" charset="0"/>
                <a:cs typeface="Times New Roman" panose="02020603050405020304" pitchFamily="18" charset="0"/>
              </a:rPr>
              <a:t>畳み込み</a:t>
            </a:r>
            <a:r>
              <a:rPr lang="en-US" altLang="ja-JP" sz="2000" dirty="0">
                <a:latin typeface="Times New Roman" panose="02020603050405020304" pitchFamily="18" charset="0"/>
                <a:cs typeface="Times New Roman" panose="02020603050405020304" pitchFamily="18" charset="0"/>
              </a:rPr>
              <a:t>(</a:t>
            </a:r>
            <a:r>
              <a:rPr lang="en-US" altLang="ja-JP" sz="2000" dirty="0" smtClean="0">
                <a:latin typeface="Times New Roman" panose="02020603050405020304" pitchFamily="18" charset="0"/>
                <a:cs typeface="Times New Roman" panose="02020603050405020304" pitchFamily="18" charset="0"/>
              </a:rPr>
              <a:t>convolution</a:t>
            </a:r>
            <a:r>
              <a:rPr lang="en-US" altLang="ja-JP"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は</a:t>
            </a:r>
            <a:r>
              <a:rPr lang="ja-JP" altLang="en-US"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周波数空間では関数どうしの積になる</a:t>
            </a:r>
            <a:r>
              <a:rPr lang="en-US" altLang="ja-JP" sz="2000" dirty="0" smtClean="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という特徴を利用し，</a:t>
            </a:r>
            <a:endParaRPr lang="en-US" altLang="ja-JP" sz="2000" dirty="0" smtClean="0">
              <a:latin typeface="Times New Roman" panose="02020603050405020304" pitchFamily="18" charset="0"/>
              <a:cs typeface="Times New Roman" panose="02020603050405020304" pitchFamily="18" charset="0"/>
            </a:endParaRPr>
          </a:p>
          <a:p>
            <a:pPr marL="457200" lvl="1" indent="0">
              <a:buNone/>
            </a:pPr>
            <a:r>
              <a:rPr lang="ja-JP" altLang="en-US" sz="2000" dirty="0" smtClean="0">
                <a:latin typeface="Times New Roman" panose="02020603050405020304" pitchFamily="18" charset="0"/>
                <a:cs typeface="Times New Roman" panose="02020603050405020304" pitchFamily="18" charset="0"/>
              </a:rPr>
              <a:t>劣化画像 </a:t>
            </a:r>
            <a:r>
              <a:rPr lang="en-US" altLang="ja-JP" sz="2000" i="1" dirty="0" smtClean="0">
                <a:latin typeface="Times New Roman" panose="02020603050405020304" pitchFamily="18" charset="0"/>
                <a:cs typeface="Times New Roman" panose="02020603050405020304" pitchFamily="18" charset="0"/>
              </a:rPr>
              <a:t>g</a:t>
            </a:r>
            <a:r>
              <a:rPr lang="ja-JP" altLang="en-US" sz="2000" dirty="0" smtClean="0">
                <a:latin typeface="Times New Roman" panose="02020603050405020304" pitchFamily="18" charset="0"/>
                <a:cs typeface="Times New Roman" panose="02020603050405020304" pitchFamily="18" charset="0"/>
              </a:rPr>
              <a:t>（畳み込み後）と </a:t>
            </a:r>
            <a:r>
              <a:rPr lang="ja-JP" altLang="en-US" sz="2000" b="1" dirty="0" smtClean="0">
                <a:solidFill>
                  <a:srgbClr val="C00000"/>
                </a:solidFill>
                <a:latin typeface="Times New Roman" panose="02020603050405020304" pitchFamily="18" charset="0"/>
                <a:cs typeface="Times New Roman" panose="02020603050405020304" pitchFamily="18" charset="0"/>
              </a:rPr>
              <a:t>点広がり関数 </a:t>
            </a:r>
            <a:r>
              <a:rPr lang="en-US" altLang="ja-JP" sz="2000" i="1" dirty="0" smtClean="0">
                <a:latin typeface="Times New Roman" panose="02020603050405020304" pitchFamily="18" charset="0"/>
                <a:cs typeface="Times New Roman" panose="02020603050405020304" pitchFamily="18" charset="0"/>
              </a:rPr>
              <a:t>h </a:t>
            </a:r>
            <a:r>
              <a:rPr lang="ja-JP" altLang="en-US" sz="2000" i="1" dirty="0" smtClean="0">
                <a:latin typeface="Times New Roman" panose="02020603050405020304" pitchFamily="18" charset="0"/>
                <a:cs typeface="Times New Roman" panose="02020603050405020304" pitchFamily="18" charset="0"/>
              </a:rPr>
              <a:t>から，</a:t>
            </a:r>
            <a:r>
              <a:rPr lang="ja-JP" altLang="en-US" sz="2000" i="1" dirty="0">
                <a:latin typeface="Times New Roman" panose="02020603050405020304" pitchFamily="18" charset="0"/>
                <a:cs typeface="Times New Roman" panose="02020603050405020304" pitchFamily="18" charset="0"/>
              </a:rPr>
              <a:t>元</a:t>
            </a:r>
            <a:r>
              <a:rPr lang="ja-JP" altLang="en-US" sz="2000" i="1" dirty="0" smtClean="0">
                <a:latin typeface="Times New Roman" panose="02020603050405020304" pitchFamily="18" charset="0"/>
                <a:cs typeface="Times New Roman" panose="02020603050405020304" pitchFamily="18" charset="0"/>
              </a:rPr>
              <a:t>画像</a:t>
            </a:r>
            <a:r>
              <a:rPr lang="ja-JP" altLang="en-US" sz="2000" dirty="0" smtClean="0">
                <a:latin typeface="Times New Roman" panose="02020603050405020304" pitchFamily="18" charset="0"/>
                <a:cs typeface="Times New Roman" panose="02020603050405020304" pitchFamily="18" charset="0"/>
              </a:rPr>
              <a:t>を復元する処理のこと</a:t>
            </a:r>
            <a:endParaRPr lang="en-US" altLang="ja-JP" sz="2000" dirty="0" smtClean="0">
              <a:latin typeface="Times New Roman" panose="02020603050405020304" pitchFamily="18" charset="0"/>
              <a:cs typeface="Times New Roman" panose="02020603050405020304" pitchFamily="18" charset="0"/>
            </a:endParaRPr>
          </a:p>
          <a:p>
            <a:r>
              <a:rPr lang="ja-JP" altLang="en-US" sz="2400" dirty="0" smtClean="0">
                <a:latin typeface="Times New Roman" panose="02020603050405020304" pitchFamily="18" charset="0"/>
                <a:cs typeface="Times New Roman" panose="02020603050405020304" pitchFamily="18" charset="0"/>
              </a:rPr>
              <a:t>以下二つのフィルタを紹介した</a:t>
            </a:r>
            <a:endParaRPr lang="en-US" altLang="ja-JP" sz="2400" dirty="0" smtClean="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点広がり関数の逆数を利用した単純なフィルタ</a:t>
            </a:r>
            <a:endParaRPr lang="en-US" altLang="ja-JP" sz="2000" dirty="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ノイズを考慮し</a:t>
            </a:r>
            <a:r>
              <a:rPr lang="ja-JP" altLang="en-US" sz="2000" b="1" dirty="0" smtClean="0">
                <a:solidFill>
                  <a:srgbClr val="C00000"/>
                </a:solidFill>
                <a:latin typeface="Times New Roman" panose="02020603050405020304" pitchFamily="18" charset="0"/>
                <a:cs typeface="Times New Roman" panose="02020603050405020304" pitchFamily="18" charset="0"/>
              </a:rPr>
              <a:t>復元画像と元画像の誤差を最小化する </a:t>
            </a:r>
            <a:r>
              <a:rPr lang="en-US" altLang="ja-JP" sz="2000" b="1" dirty="0" smtClean="0">
                <a:solidFill>
                  <a:srgbClr val="C00000"/>
                </a:solidFill>
                <a:latin typeface="Times New Roman" panose="02020603050405020304" pitchFamily="18" charset="0"/>
                <a:cs typeface="Times New Roman" panose="02020603050405020304" pitchFamily="18" charset="0"/>
              </a:rPr>
              <a:t>Wiener filter</a:t>
            </a:r>
          </a:p>
          <a:p>
            <a:r>
              <a:rPr kumimoji="1" lang="ja-JP" altLang="en-US" sz="2400" dirty="0">
                <a:latin typeface="Times New Roman" panose="02020603050405020304" pitchFamily="18" charset="0"/>
                <a:cs typeface="Times New Roman" panose="02020603050405020304" pitchFamily="18" charset="0"/>
              </a:rPr>
              <a:t>今回</a:t>
            </a:r>
            <a:r>
              <a:rPr kumimoji="1" lang="ja-JP" altLang="en-US" sz="2400" dirty="0" smtClean="0">
                <a:latin typeface="Times New Roman" panose="02020603050405020304" pitchFamily="18" charset="0"/>
                <a:cs typeface="Times New Roman" panose="02020603050405020304" pitchFamily="18" charset="0"/>
              </a:rPr>
              <a:t>は</a:t>
            </a:r>
            <a:r>
              <a:rPr lang="ja-JP" altLang="en-US" sz="2400" dirty="0" smtClean="0">
                <a:latin typeface="Times New Roman" panose="02020603050405020304" pitchFamily="18" charset="0"/>
                <a:cs typeface="Times New Roman" panose="02020603050405020304" pitchFamily="18" charset="0"/>
              </a:rPr>
              <a:t>点広がり関数を既知としたが，これも同時に推定する手法もある</a:t>
            </a:r>
            <a:endParaRPr kumimoji="1" lang="ja-JP" altLang="en-US"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59</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520700" y="4704772"/>
                <a:ext cx="4893130"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520700" y="4704772"/>
                <a:ext cx="4893130" cy="922176"/>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91672" y="3726871"/>
                <a:ext cx="4893128"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91672" y="3726871"/>
                <a:ext cx="4893128" cy="92217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500155" y="5657671"/>
                <a:ext cx="3589765" cy="1200329"/>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00155" y="5657671"/>
                <a:ext cx="3589765" cy="1200329"/>
              </a:xfrm>
              <a:prstGeom prst="rect">
                <a:avLst/>
              </a:prstGeom>
              <a:blipFill rotWithShape="0">
                <a:blip r:embed="rId4"/>
                <a:stretch>
                  <a:fillRect l="-509" t="-1523" r="-1019" b="-8122"/>
                </a:stretch>
              </a:blipFill>
            </p:spPr>
            <p:txBody>
              <a:bodyPr/>
              <a:lstStyle/>
              <a:p>
                <a:r>
                  <a:rPr lang="ja-JP" altLang="en-US">
                    <a:noFill/>
                  </a:rPr>
                  <a:t> </a:t>
                </a:r>
              </a:p>
            </p:txBody>
          </p:sp>
        </mc:Fallback>
      </mc:AlternateContent>
      <p:grpSp>
        <p:nvGrpSpPr>
          <p:cNvPr id="8" name="グループ化 7"/>
          <p:cNvGrpSpPr/>
          <p:nvPr/>
        </p:nvGrpSpPr>
        <p:grpSpPr>
          <a:xfrm>
            <a:off x="5605535" y="3966654"/>
            <a:ext cx="6357865" cy="2297166"/>
            <a:chOff x="-436942" y="1170894"/>
            <a:chExt cx="12305563" cy="4446135"/>
          </a:xfrm>
        </p:grpSpPr>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spTree>
    <p:extLst>
      <p:ext uri="{BB962C8B-B14F-4D97-AF65-F5344CB8AC3E}">
        <p14:creationId xmlns:p14="http://schemas.microsoft.com/office/powerpoint/2010/main" val="3262384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pic>
        <p:nvPicPr>
          <p:cNvPr id="4" name="Picture 4" descr="C:\Users\takashi\Desktop\講義_北大\2013後期\sample1Small.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48" y="2244503"/>
            <a:ext cx="3083560" cy="26603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22918" y="2054107"/>
            <a:ext cx="6972408" cy="2951722"/>
            <a:chOff x="3614975" y="840007"/>
            <a:chExt cx="5786294" cy="2449589"/>
          </a:xfrm>
        </p:grpSpPr>
        <p:pic>
          <p:nvPicPr>
            <p:cNvPr id="7" name="Picture 3" descr="C:\Users\takashi\Desktop\smooth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975" y="840007"/>
              <a:ext cx="2841525" cy="2449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385" y="840007"/>
              <a:ext cx="2829884" cy="24395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先鋭化</a:t>
            </a:r>
          </a:p>
        </p:txBody>
      </p:sp>
    </p:spTree>
    <p:extLst>
      <p:ext uri="{BB962C8B-B14F-4D97-AF65-F5344CB8AC3E}">
        <p14:creationId xmlns:p14="http://schemas.microsoft.com/office/powerpoint/2010/main" val="2814401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grpSp>
        <p:nvGrpSpPr>
          <p:cNvPr id="10" name="グループ化 9"/>
          <p:cNvGrpSpPr/>
          <p:nvPr/>
        </p:nvGrpSpPr>
        <p:grpSpPr>
          <a:xfrm>
            <a:off x="634139" y="1566967"/>
            <a:ext cx="11051583" cy="3626389"/>
            <a:chOff x="831214" y="4244778"/>
            <a:chExt cx="7963527" cy="2613096"/>
          </a:xfrm>
        </p:grpSpPr>
        <p:pic>
          <p:nvPicPr>
            <p:cNvPr id="11" name="Picture 5" descr="C:\Users\takashi\Desktop\ct.bmp"/>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4546" b="34291"/>
            <a:stretch/>
          </p:blipFill>
          <p:spPr bwMode="auto">
            <a:xfrm>
              <a:off x="6236598" y="4244778"/>
              <a:ext cx="2558143"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takashi\Desktop\c.bmp"/>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44545" b="34291"/>
            <a:stretch/>
          </p:blipFill>
          <p:spPr bwMode="auto">
            <a:xfrm>
              <a:off x="3533906" y="4244778"/>
              <a:ext cx="2558144"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Users\takashi\Desktop\講義_北大\2013後期\sample1gray.bmp"/>
            <p:cNvPicPr>
              <a:picLocks noChangeAspect="1" noChangeArrowheads="1"/>
            </p:cNvPicPr>
            <p:nvPr/>
          </p:nvPicPr>
          <p:blipFill rotWithShape="1">
            <a:blip r:embed="rId6">
              <a:extLst>
                <a:ext uri="{28A0092B-C50C-407E-A947-70E740481C1C}">
                  <a14:useLocalDpi xmlns:a14="http://schemas.microsoft.com/office/drawing/2010/main" val="0"/>
                </a:ext>
              </a:extLst>
            </a:blip>
            <a:srcRect r="44545" b="34353"/>
            <a:stretch/>
          </p:blipFill>
          <p:spPr bwMode="auto">
            <a:xfrm>
              <a:off x="831214" y="4244778"/>
              <a:ext cx="2558144" cy="260586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タイトル 1"/>
          <p:cNvSpPr txBox="1">
            <a:spLocks/>
          </p:cNvSpPr>
          <p:nvPr/>
        </p:nvSpPr>
        <p:spPr>
          <a:xfrm>
            <a:off x="1424551" y="5267324"/>
            <a:ext cx="1091209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エッジ抽出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方向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縦方向</a:t>
            </a:r>
          </a:p>
        </p:txBody>
      </p:sp>
    </p:spTree>
    <p:extLst>
      <p:ext uri="{BB962C8B-B14F-4D97-AF65-F5344CB8AC3E}">
        <p14:creationId xmlns:p14="http://schemas.microsoft.com/office/powerpoint/2010/main" val="908188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9299" y="222529"/>
            <a:ext cx="8229600" cy="579120"/>
          </a:xfrm>
        </p:spPr>
        <p:txBody>
          <a:bodyPr>
            <a:noAutofit/>
          </a:bodyPr>
          <a:lstStyle/>
          <a:p>
            <a:pPr algn="ctr"/>
            <a:r>
              <a:rPr lang="ja-JP" altLang="en-US" sz="3600" dirty="0"/>
              <a:t>線形フィルタの例 </a:t>
            </a:r>
            <a:r>
              <a:rPr lang="en-US" altLang="ja-JP" sz="3600" dirty="0"/>
              <a:t>1D</a:t>
            </a:r>
            <a:endParaRPr lang="ja-JP" altLang="en-US" sz="3600" dirty="0"/>
          </a:p>
        </p:txBody>
      </p:sp>
      <p:grpSp>
        <p:nvGrpSpPr>
          <p:cNvPr id="4" name="グループ化 3"/>
          <p:cNvGrpSpPr/>
          <p:nvPr/>
        </p:nvGrpSpPr>
        <p:grpSpPr>
          <a:xfrm>
            <a:off x="1824807" y="2982439"/>
            <a:ext cx="5804126" cy="359450"/>
            <a:chOff x="481263" y="2146434"/>
            <a:chExt cx="5650757" cy="349952"/>
          </a:xfrm>
          <a:solidFill>
            <a:schemeClr val="accent4">
              <a:lumMod val="20000"/>
              <a:lumOff val="80000"/>
            </a:schemeClr>
          </a:solidFill>
        </p:grpSpPr>
        <p:sp>
          <p:nvSpPr>
            <p:cNvPr id="3" name="正方形/長方形 2"/>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5782068" y="2146434"/>
              <a:ext cx="349952" cy="3499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6" name="図 5"/>
          <p:cNvPicPr>
            <a:picLocks noChangeAspect="1"/>
          </p:cNvPicPr>
          <p:nvPr/>
        </p:nvPicPr>
        <p:blipFill rotWithShape="1">
          <a:blip r:embed="rId2"/>
          <a:srcRect l="8892" t="29214" r="5142" b="13280"/>
          <a:stretch/>
        </p:blipFill>
        <p:spPr>
          <a:xfrm>
            <a:off x="1929013" y="1112866"/>
            <a:ext cx="5143501" cy="1869574"/>
          </a:xfrm>
          <a:prstGeom prst="rect">
            <a:avLst/>
          </a:prstGeom>
        </p:spPr>
      </p:pic>
      <p:sp>
        <p:nvSpPr>
          <p:cNvPr id="53" name="タイトル 1"/>
          <p:cNvSpPr txBox="1">
            <a:spLocks/>
          </p:cNvSpPr>
          <p:nvPr/>
        </p:nvSpPr>
        <p:spPr>
          <a:xfrm>
            <a:off x="8842477" y="2588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平滑化したい</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9318837" y="3426039"/>
            <a:ext cx="1647258" cy="544980"/>
            <a:chOff x="6912543" y="3314836"/>
            <a:chExt cx="1172642" cy="387958"/>
          </a:xfrm>
        </p:grpSpPr>
        <mc:AlternateContent xmlns:mc="http://schemas.openxmlformats.org/markup-compatibility/2006" xmlns:a14="http://schemas.microsoft.com/office/drawing/2010/main">
          <mc:Choice Requires="a14">
            <p:sp>
              <p:nvSpPr>
                <p:cNvPr id="54" name="正方形/長方形 53"/>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3"/>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4"/>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5"/>
                  <a:stretch>
                    <a:fillRect l="-12903" r="-4301" b="-5376"/>
                  </a:stretch>
                </a:blipFill>
              </p:spPr>
              <p:txBody>
                <a:bodyPr/>
                <a:lstStyle/>
                <a:p>
                  <a:r>
                    <a:rPr lang="ja-JP" altLang="en-US">
                      <a:noFill/>
                    </a:rPr>
                    <a:t> </a:t>
                  </a:r>
                </a:p>
              </p:txBody>
            </p:sp>
          </mc:Fallback>
        </mc:AlternateContent>
      </p:grpSp>
      <p:sp>
        <p:nvSpPr>
          <p:cNvPr id="57" name="タイトル 1"/>
          <p:cNvSpPr txBox="1">
            <a:spLocks/>
          </p:cNvSpPr>
          <p:nvPr/>
        </p:nvSpPr>
        <p:spPr>
          <a:xfrm>
            <a:off x="8842477" y="4349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周囲３ピクセルの平均を取る</a:t>
            </a:r>
          </a:p>
        </p:txBody>
      </p:sp>
      <p:pic>
        <p:nvPicPr>
          <p:cNvPr id="52" name="図 51"/>
          <p:cNvPicPr>
            <a:picLocks noChangeAspect="1"/>
          </p:cNvPicPr>
          <p:nvPr/>
        </p:nvPicPr>
        <p:blipFill rotWithShape="1">
          <a:blip r:embed="rId6"/>
          <a:srcRect l="8832" t="31334" r="4740" b="13054"/>
          <a:stretch/>
        </p:blipFill>
        <p:spPr>
          <a:xfrm>
            <a:off x="1921690" y="3874259"/>
            <a:ext cx="5143501" cy="1869572"/>
          </a:xfrm>
          <a:prstGeom prst="rect">
            <a:avLst/>
          </a:prstGeom>
        </p:spPr>
      </p:pic>
      <p:sp>
        <p:nvSpPr>
          <p:cNvPr id="59" name="正方形/長方形 58"/>
          <p:cNvSpPr/>
          <p:nvPr/>
        </p:nvSpPr>
        <p:spPr>
          <a:xfrm>
            <a:off x="18174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27</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18099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54450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0802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27153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363504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9855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436207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47255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44</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508909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72</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44854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812055"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617556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53908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90259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タイトル 1"/>
          <p:cNvSpPr txBox="1">
            <a:spLocks/>
          </p:cNvSpPr>
          <p:nvPr/>
        </p:nvSpPr>
        <p:spPr>
          <a:xfrm>
            <a:off x="1778396" y="6267450"/>
            <a:ext cx="6286919" cy="4953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端ははみ出すので値をコピー（ほかの方法もある）</a:t>
            </a:r>
          </a:p>
        </p:txBody>
      </p:sp>
      <p:sp>
        <p:nvSpPr>
          <p:cNvPr id="83" name="右中かっこ 82"/>
          <p:cNvSpPr/>
          <p:nvPr/>
        </p:nvSpPr>
        <p:spPr>
          <a:xfrm rot="5400000">
            <a:off x="6987276" y="294286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a:stCxn id="83" idx="1"/>
          </p:cNvCxnSpPr>
          <p:nvPr/>
        </p:nvCxnSpPr>
        <p:spPr>
          <a:xfrm>
            <a:off x="7095226" y="3586078"/>
            <a:ext cx="0" cy="2119397"/>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3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(1D)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4615302" cy="1365887"/>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a:rPr>
                        <m:t>𝐼</m:t>
                      </m:r>
                      <m:r>
                        <a:rPr lang="en-US" altLang="ja-JP" sz="2800" i="1" smtClean="0">
                          <a:latin typeface="Cambria Math"/>
                        </a:rPr>
                        <m:t>′</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smtClean="0">
                                  <a:latin typeface="Cambria Math" panose="02040503050406030204" pitchFamily="18" charset="0"/>
                                </a:rPr>
                              </m:ctrlPr>
                            </m:sSubPr>
                            <m:e>
                              <m:r>
                                <m:rPr>
                                  <m:brk m:alnAt="23"/>
                                </m:rPr>
                                <a:rPr lang="en-US" altLang="ja-JP" sz="2800" i="1">
                                  <a:latin typeface="Cambria Math"/>
                                </a:rPr>
                                <m:t>h</m:t>
                              </m:r>
                            </m:e>
                            <m:sub>
                              <m:r>
                                <m:rPr>
                                  <m:brk m:alnAt="23"/>
                                </m:rPr>
                                <a:rPr lang="en-US" altLang="ja-JP" sz="2800" i="1" smtClean="0">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𝑗</m:t>
                              </m:r>
                              <m:r>
                                <a:rPr lang="en-US" altLang="ja-JP" sz="2800" i="1">
                                  <a:latin typeface="Cambria Math"/>
                                </a:rPr>
                                <m:t>+</m:t>
                              </m:r>
                              <m:r>
                                <a:rPr lang="en-US" altLang="ja-JP" sz="2800" i="1">
                                  <a:latin typeface="Cambria Math"/>
                                </a:rPr>
                                <m:t>𝑛</m:t>
                              </m:r>
                            </m:e>
                          </m:d>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4615302" cy="1365887"/>
              </a:xfrm>
              <a:prstGeom prst="rect">
                <a:avLst/>
              </a:prstGeom>
              <a:blipFill>
                <a:blip r:embed="rId2"/>
                <a:stretch>
                  <a:fillRect/>
                </a:stretch>
              </a:blipFill>
            </p:spPr>
            <p:txBody>
              <a:bodyPr/>
              <a:lstStyle/>
              <a:p>
                <a:r>
                  <a:rPr lang="ja-JP" altLang="en-US">
                    <a:noFill/>
                  </a:rPr>
                  <a:t> </a:t>
                </a:r>
              </a:p>
            </p:txBody>
          </p:sp>
        </mc:Fallback>
      </mc:AlternateContent>
      <p:pic>
        <p:nvPicPr>
          <p:cNvPr id="39" name="図 38"/>
          <p:cNvPicPr>
            <a:picLocks noChangeAspect="1"/>
          </p:cNvPicPr>
          <p:nvPr/>
        </p:nvPicPr>
        <p:blipFill rotWithShape="1">
          <a:blip r:embed="rId3"/>
          <a:srcRect l="8892" t="29214" r="5142" b="13280"/>
          <a:stretch/>
        </p:blipFill>
        <p:spPr>
          <a:xfrm>
            <a:off x="385855" y="4191598"/>
            <a:ext cx="3520158" cy="1279517"/>
          </a:xfrm>
          <a:prstGeom prst="rect">
            <a:avLst/>
          </a:prstGeom>
        </p:spPr>
      </p:pic>
      <mc:AlternateContent xmlns:mc="http://schemas.openxmlformats.org/markup-compatibility/2006" xmlns:a14="http://schemas.microsoft.com/office/drawing/2010/main">
        <mc:Choice Requires="a14">
          <p:sp>
            <p:nvSpPr>
              <p:cNvPr id="3" name="正方形/長方形 2"/>
              <p:cNvSpPr/>
              <p:nvPr/>
            </p:nvSpPr>
            <p:spPr>
              <a:xfrm>
                <a:off x="1807658" y="5544650"/>
                <a:ext cx="103605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a:rPr>
                        <m:t>𝐼</m:t>
                      </m:r>
                      <m:d>
                        <m:dPr>
                          <m:ctrlPr>
                            <a:rPr lang="en-US" altLang="ja-JP" sz="3600" i="1">
                              <a:latin typeface="Cambria Math" panose="02040503050406030204" pitchFamily="18" charset="0"/>
                            </a:rPr>
                          </m:ctrlPr>
                        </m:dPr>
                        <m:e>
                          <m:r>
                            <a:rPr lang="en-US" altLang="ja-JP" sz="3600" i="1">
                              <a:latin typeface="Cambria Math"/>
                            </a:rPr>
                            <m:t>𝑗</m:t>
                          </m:r>
                        </m:e>
                      </m:d>
                    </m:oMath>
                  </m:oMathPara>
                </a14:m>
                <a:endParaRPr lang="ja-JP" altLang="en-US" sz="36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07658" y="5544650"/>
                <a:ext cx="1036053" cy="646331"/>
              </a:xfrm>
              <a:prstGeom prst="rect">
                <a:avLst/>
              </a:prstGeom>
              <a:blipFill>
                <a:blip r:embed="rId4"/>
                <a:stretch>
                  <a:fillRect/>
                </a:stretch>
              </a:blipFill>
            </p:spPr>
            <p:txBody>
              <a:bodyPr/>
              <a:lstStyle/>
              <a:p>
                <a:r>
                  <a:rPr lang="ja-JP" altLang="en-US">
                    <a:noFill/>
                  </a:rPr>
                  <a:t> </a:t>
                </a:r>
              </a:p>
            </p:txBody>
          </p:sp>
        </mc:Fallback>
      </mc:AlternateContent>
      <p:cxnSp>
        <p:nvCxnSpPr>
          <p:cNvPr id="42" name="直線矢印コネクタ 41"/>
          <p:cNvCxnSpPr/>
          <p:nvPr/>
        </p:nvCxnSpPr>
        <p:spPr>
          <a:xfrm>
            <a:off x="385855"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414135"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4256392" y="5471115"/>
            <a:ext cx="25532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553303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4985290" y="5544650"/>
                <a:ext cx="109549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h</m:t>
                      </m:r>
                      <m:d>
                        <m:dPr>
                          <m:ctrlPr>
                            <a:rPr lang="en-US" altLang="ja-JP" sz="3200" i="1">
                              <a:latin typeface="Cambria Math" panose="02040503050406030204" pitchFamily="18" charset="0"/>
                            </a:rPr>
                          </m:ctrlPr>
                        </m:dPr>
                        <m:e>
                          <m:r>
                            <a:rPr lang="en-US" altLang="ja-JP" sz="3200" i="1">
                              <a:latin typeface="Cambria Math"/>
                            </a:rPr>
                            <m:t>𝑛</m:t>
                          </m:r>
                        </m:e>
                      </m:d>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4985290" y="5544650"/>
                <a:ext cx="1095492" cy="584775"/>
              </a:xfrm>
              <a:prstGeom prst="rect">
                <a:avLst/>
              </a:prstGeom>
              <a:blipFill>
                <a:blip r:embed="rId5"/>
                <a:stretch>
                  <a:fillRect/>
                </a:stretch>
              </a:blipFill>
            </p:spPr>
            <p:txBody>
              <a:bodyPr/>
              <a:lstStyle/>
              <a:p>
                <a:r>
                  <a:rPr lang="ja-JP" altLang="en-US">
                    <a:noFill/>
                  </a:rPr>
                  <a:t> </a:t>
                </a:r>
              </a:p>
            </p:txBody>
          </p:sp>
        </mc:Fallback>
      </mc:AlternateContent>
      <p:pic>
        <p:nvPicPr>
          <p:cNvPr id="50" name="図 49"/>
          <p:cNvPicPr>
            <a:picLocks noChangeAspect="1"/>
          </p:cNvPicPr>
          <p:nvPr/>
        </p:nvPicPr>
        <p:blipFill rotWithShape="1">
          <a:blip r:embed="rId6"/>
          <a:srcRect l="8832" t="31334" r="4740" b="13054"/>
          <a:stretch/>
        </p:blipFill>
        <p:spPr>
          <a:xfrm>
            <a:off x="8053744" y="4000015"/>
            <a:ext cx="3520158" cy="1279515"/>
          </a:xfrm>
          <a:prstGeom prst="rect">
            <a:avLst/>
          </a:prstGeom>
        </p:spPr>
      </p:pic>
      <p:cxnSp>
        <p:nvCxnSpPr>
          <p:cNvPr id="53" name="直線矢印コネクタ 52"/>
          <p:cNvCxnSpPr/>
          <p:nvPr/>
        </p:nvCxnSpPr>
        <p:spPr>
          <a:xfrm>
            <a:off x="8058599"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808687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フリーフォーム 54"/>
          <p:cNvSpPr/>
          <p:nvPr/>
        </p:nvSpPr>
        <p:spPr>
          <a:xfrm>
            <a:off x="4251538" y="4811486"/>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8044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10646</TotalTime>
  <Words>2757</Words>
  <Application>Microsoft Office PowerPoint</Application>
  <PresentationFormat>ワイド画面</PresentationFormat>
  <Paragraphs>721</Paragraphs>
  <Slides>59</Slides>
  <Notes>22</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59</vt:i4>
      </vt:variant>
    </vt:vector>
  </HeadingPairs>
  <TitlesOfParts>
    <vt:vector size="67"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Deconvolution </vt:lpstr>
      <vt:lpstr>Deconvolution </vt:lpstr>
      <vt:lpstr>復習 : 線形フィルタ（Convolution）</vt:lpstr>
      <vt:lpstr>線形フィルタの例</vt:lpstr>
      <vt:lpstr>線形フィルタの例</vt:lpstr>
      <vt:lpstr>線形フィルタの例 1D</vt:lpstr>
      <vt:lpstr>線形フィルタ(1D)とは</vt:lpstr>
      <vt:lpstr>線形フィルタ(2D)とは</vt:lpstr>
      <vt:lpstr>Convolution(畳み込み)とは</vt:lpstr>
      <vt:lpstr>PowerPoint プレゼンテーション</vt:lpstr>
      <vt:lpstr>PowerPoint プレゼンテーション</vt:lpstr>
      <vt:lpstr>PowerPoint プレゼンテーション</vt:lpstr>
      <vt:lpstr>PowerPoint プレゼンテーション</vt:lpstr>
      <vt:lpstr>Convolution(畳み込み)とは</vt:lpstr>
      <vt:lpstr>2次元Convolution(畳み込み)</vt:lpstr>
      <vt:lpstr>復習 : フーリエ変換</vt:lpstr>
      <vt:lpstr>フーリエ変換とは</vt:lpstr>
      <vt:lpstr>フーリエ変換とは</vt:lpstr>
      <vt:lpstr>フーリエ級数</vt:lpstr>
      <vt:lpstr>フーリエ級数(複素数表記)</vt:lpstr>
      <vt:lpstr>フーリエ級数(複素数表記)</vt:lpstr>
      <vt:lpstr>フーリエ変換とは</vt:lpstr>
      <vt:lpstr>ガウス関数のフーリエ変換</vt:lpstr>
      <vt:lpstr>ガウス関数のフーリエ変換(導出)</vt:lpstr>
      <vt:lpstr>ガウス関数のフーリエ変換(導出)</vt:lpstr>
      <vt:lpstr>畳み込み積分のフーリエ変換</vt:lpstr>
      <vt:lpstr>畳み込み積分のフーリエ変換（導出）</vt:lpstr>
      <vt:lpstr>フーリエ変換（復習）のまとめ</vt:lpstr>
      <vt:lpstr>離散フーリエ変換（1D）</vt:lpstr>
      <vt:lpstr>少し余談（FFTの簡単な説明）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まとめ: 離散フーリエ変換</vt:lpstr>
      <vt:lpstr>Decovolution</vt:lpstr>
      <vt:lpstr>画像の劣化モデル（1）</vt:lpstr>
      <vt:lpstr>画像の劣化モデル（2）</vt:lpstr>
      <vt:lpstr>点広がり関数 (PSF: point spread function)</vt:lpstr>
      <vt:lpstr>劣化画像例</vt:lpstr>
      <vt:lpstr>劣化画像例</vt:lpstr>
      <vt:lpstr>劣化画像の復元 （単純な手法）</vt:lpstr>
      <vt:lpstr>劣化画像の復元 （単純な手法）</vt:lpstr>
      <vt:lpstr>PowerPoint プレゼンテーション</vt:lpstr>
      <vt:lpstr>PowerPoint プレゼンテーション</vt:lpstr>
      <vt:lpstr>劣化画像の復元 : Wiener filter</vt:lpstr>
      <vt:lpstr>点広がり関数 h のフーリエ変換 H について</vt:lpstr>
      <vt:lpstr>Wiener filter 適用例</vt:lpstr>
      <vt:lpstr>Wiener filter 適用例</vt:lpstr>
      <vt:lpstr>まとめ: Deconvolution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456</cp:revision>
  <cp:lastPrinted>2019-09-25T10:05:46Z</cp:lastPrinted>
  <dcterms:created xsi:type="dcterms:W3CDTF">2017-01-19T02:23:36Z</dcterms:created>
  <dcterms:modified xsi:type="dcterms:W3CDTF">2019-09-25T10:05:54Z</dcterms:modified>
</cp:coreProperties>
</file>